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1" r:id="rId5"/>
    <p:sldId id="357" r:id="rId6"/>
    <p:sldId id="277" r:id="rId7"/>
    <p:sldId id="343" r:id="rId8"/>
    <p:sldId id="354" r:id="rId9"/>
    <p:sldId id="359" r:id="rId10"/>
    <p:sldId id="355" r:id="rId11"/>
    <p:sldId id="360" r:id="rId12"/>
    <p:sldId id="361" r:id="rId13"/>
    <p:sldId id="362" r:id="rId14"/>
    <p:sldId id="356" r:id="rId15"/>
    <p:sldId id="270" r:id="rId16"/>
  </p:sldIdLst>
  <p:sldSz cx="18288000" cy="10287000"/>
  <p:notesSz cx="6950075" cy="9236075"/>
  <p:embeddedFontLst>
    <p:embeddedFont>
      <p:font typeface="Arabic Typesetting" panose="03020402040406030203" pitchFamily="66" charset="-78"/>
      <p:regular r:id="rId18"/>
    </p:embeddedFont>
    <p:embeddedFont>
      <p:font typeface="Calibri" panose="020F0502020204030204" pitchFamily="34" charset="0"/>
      <p:regular r:id="rId19"/>
      <p:bold r:id="rId20"/>
      <p:italic r:id="rId21"/>
      <p:boldItalic r:id="rId22"/>
    </p:embeddedFont>
    <p:embeddedFont>
      <p:font typeface="Gill Sans MT" panose="020B0502020104020203" pitchFamily="34" charset="0"/>
      <p:regular r:id="rId23"/>
      <p:bold r:id="rId24"/>
      <p:italic r:id="rId25"/>
      <p:boldItalic r:id="rId26"/>
    </p:embeddedFont>
    <p:embeddedFont>
      <p:font typeface="Poppins Bold" panose="020B0604020202020204" charset="0"/>
      <p:regular r:id="rId27"/>
    </p:embeddedFont>
    <p:embeddedFont>
      <p:font typeface="PT Bold Heading" panose="02010400000000000000" pitchFamily="2" charset="-78"/>
      <p:regular r:id="rId28"/>
    </p:embeddedFont>
    <p:embeddedFont>
      <p:font typeface="Traditional Arabic" panose="02020603050405020304" pitchFamily="18" charset="-78"/>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26" autoAdjust="0"/>
  </p:normalViewPr>
  <p:slideViewPr>
    <p:cSldViewPr>
      <p:cViewPr varScale="1">
        <p:scale>
          <a:sx n="53" d="100"/>
          <a:sy n="53" d="100"/>
        </p:scale>
        <p:origin x="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041CB-A934-40F6-9206-38E7652B39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IQ"/>
        </a:p>
      </dgm:t>
    </dgm:pt>
    <dgm:pt modelId="{89D07E28-77F3-4FA3-9129-A4D802DBB042}">
      <dgm:prSet phldrT="[نص]" custT="1"/>
      <dgm:spPr>
        <a:solidFill>
          <a:srgbClr val="FF0000"/>
        </a:solidFill>
      </dgm:spPr>
      <dgm:t>
        <a:bodyPr/>
        <a:lstStyle/>
        <a:p>
          <a:pPr rtl="1"/>
          <a:r>
            <a:rPr lang="ar-IQ" sz="2800" dirty="0">
              <a:cs typeface="PT Bold Heading" panose="02010400000000000000" pitchFamily="2" charset="-78"/>
            </a:rPr>
            <a:t>العمليات العقلية للفعل الحركي </a:t>
          </a:r>
        </a:p>
      </dgm:t>
    </dgm:pt>
    <dgm:pt modelId="{089B9BEE-D66C-4580-8F4F-33ACBAFB499B}" type="parTrans" cxnId="{BE428609-328D-4BFB-822D-492BC3CBE7DF}">
      <dgm:prSet/>
      <dgm:spPr/>
      <dgm:t>
        <a:bodyPr/>
        <a:lstStyle/>
        <a:p>
          <a:pPr rtl="1"/>
          <a:endParaRPr lang="ar-IQ"/>
        </a:p>
      </dgm:t>
    </dgm:pt>
    <dgm:pt modelId="{20C6F2B6-3D6D-47D6-B19A-993F6859E657}" type="sibTrans" cxnId="{BE428609-328D-4BFB-822D-492BC3CBE7DF}">
      <dgm:prSet/>
      <dgm:spPr/>
      <dgm:t>
        <a:bodyPr/>
        <a:lstStyle/>
        <a:p>
          <a:pPr rtl="1"/>
          <a:endParaRPr lang="ar-IQ"/>
        </a:p>
      </dgm:t>
    </dgm:pt>
    <dgm:pt modelId="{7DA9DFEC-0015-4288-B9E4-798A4341EDC7}">
      <dgm:prSet phldrT="[نص]" custT="1"/>
      <dgm:spPr>
        <a:solidFill>
          <a:srgbClr val="00B050"/>
        </a:solidFill>
      </dgm:spPr>
      <dgm:t>
        <a:bodyPr/>
        <a:lstStyle/>
        <a:p>
          <a:pPr rtl="1"/>
          <a:r>
            <a:rPr lang="ar-IQ" sz="4400" b="1" dirty="0">
              <a:solidFill>
                <a:schemeClr val="tx1"/>
              </a:solidFill>
              <a:cs typeface="PT Bold Heading" panose="02010400000000000000" pitchFamily="2" charset="-78"/>
            </a:rPr>
            <a:t>الانتباه</a:t>
          </a:r>
        </a:p>
      </dgm:t>
    </dgm:pt>
    <dgm:pt modelId="{92AABF5C-CF08-4FCC-BC4C-445FB826968F}" type="parTrans" cxnId="{5639C283-DA0A-45B6-AB48-239810736CD5}">
      <dgm:prSet/>
      <dgm:spPr/>
      <dgm:t>
        <a:bodyPr/>
        <a:lstStyle/>
        <a:p>
          <a:pPr rtl="1"/>
          <a:endParaRPr lang="ar-IQ"/>
        </a:p>
      </dgm:t>
    </dgm:pt>
    <dgm:pt modelId="{6783666B-C62C-4B48-8863-499E29C7DD26}" type="sibTrans" cxnId="{5639C283-DA0A-45B6-AB48-239810736CD5}">
      <dgm:prSet/>
      <dgm:spPr/>
      <dgm:t>
        <a:bodyPr/>
        <a:lstStyle/>
        <a:p>
          <a:pPr rtl="1"/>
          <a:endParaRPr lang="ar-IQ"/>
        </a:p>
      </dgm:t>
    </dgm:pt>
    <dgm:pt modelId="{03019BD5-F1F7-46D3-BE46-44AFE5BDC5C0}">
      <dgm:prSet phldrT="[نص]" custT="1"/>
      <dgm:spPr/>
      <dgm:t>
        <a:bodyPr/>
        <a:lstStyle/>
        <a:p>
          <a:pPr rtl="1"/>
          <a:r>
            <a:rPr lang="ar-IQ" sz="3600" b="1" dirty="0">
              <a:solidFill>
                <a:schemeClr val="tx1"/>
              </a:solidFill>
              <a:cs typeface="PT Bold Heading" panose="02010400000000000000" pitchFamily="2" charset="-78"/>
            </a:rPr>
            <a:t>التركيز</a:t>
          </a:r>
        </a:p>
      </dgm:t>
    </dgm:pt>
    <dgm:pt modelId="{BC4B96B7-FD04-48D7-BA09-68C15C4136E0}" type="parTrans" cxnId="{A921B10D-7ECF-490A-9D3C-5D9F332BB6DE}">
      <dgm:prSet/>
      <dgm:spPr/>
      <dgm:t>
        <a:bodyPr/>
        <a:lstStyle/>
        <a:p>
          <a:pPr rtl="1"/>
          <a:endParaRPr lang="ar-IQ"/>
        </a:p>
      </dgm:t>
    </dgm:pt>
    <dgm:pt modelId="{F1C986D2-06E5-457C-ADC4-EC5687E9FE2B}" type="sibTrans" cxnId="{A921B10D-7ECF-490A-9D3C-5D9F332BB6DE}">
      <dgm:prSet/>
      <dgm:spPr/>
      <dgm:t>
        <a:bodyPr/>
        <a:lstStyle/>
        <a:p>
          <a:pPr rtl="1"/>
          <a:endParaRPr lang="ar-IQ"/>
        </a:p>
      </dgm:t>
    </dgm:pt>
    <dgm:pt modelId="{F1D892BD-C219-4CBE-A26F-B0FBD40E8F3E}">
      <dgm:prSet phldrT="[نص]"/>
      <dgm:spPr>
        <a:solidFill>
          <a:schemeClr val="accent6"/>
        </a:solidFill>
      </dgm:spPr>
      <dgm:t>
        <a:bodyPr/>
        <a:lstStyle/>
        <a:p>
          <a:pPr rtl="1"/>
          <a:r>
            <a:rPr lang="ar-IQ" dirty="0">
              <a:solidFill>
                <a:schemeClr val="tx1"/>
              </a:solidFill>
              <a:cs typeface="PT Bold Heading" panose="02010400000000000000" pitchFamily="2" charset="-78"/>
            </a:rPr>
            <a:t>رد الفعل</a:t>
          </a:r>
        </a:p>
      </dgm:t>
    </dgm:pt>
    <dgm:pt modelId="{BF8AC505-BF28-4526-BAD7-99A7D41CD26C}" type="parTrans" cxnId="{B92B2A19-DA93-4CD4-9BE7-B4EDFEEAF772}">
      <dgm:prSet/>
      <dgm:spPr/>
      <dgm:t>
        <a:bodyPr/>
        <a:lstStyle/>
        <a:p>
          <a:pPr rtl="1"/>
          <a:endParaRPr lang="ar-IQ"/>
        </a:p>
      </dgm:t>
    </dgm:pt>
    <dgm:pt modelId="{3C7D6218-1FA5-41F4-AA38-44A601FC2D8F}" type="sibTrans" cxnId="{B92B2A19-DA93-4CD4-9BE7-B4EDFEEAF772}">
      <dgm:prSet/>
      <dgm:spPr/>
      <dgm:t>
        <a:bodyPr/>
        <a:lstStyle/>
        <a:p>
          <a:pPr rtl="1"/>
          <a:endParaRPr lang="ar-IQ"/>
        </a:p>
      </dgm:t>
    </dgm:pt>
    <dgm:pt modelId="{ABBC3AA9-9A27-4A9C-9844-9AD77CAE8FC3}" type="pres">
      <dgm:prSet presAssocID="{DE9041CB-A934-40F6-9206-38E7652B3947}" presName="Name0" presStyleCnt="0">
        <dgm:presLayoutVars>
          <dgm:chMax val="1"/>
          <dgm:dir/>
          <dgm:animLvl val="ctr"/>
          <dgm:resizeHandles val="exact"/>
        </dgm:presLayoutVars>
      </dgm:prSet>
      <dgm:spPr/>
    </dgm:pt>
    <dgm:pt modelId="{5370C52F-6E6C-44F9-A4F7-C6F3C21C5E24}" type="pres">
      <dgm:prSet presAssocID="{89D07E28-77F3-4FA3-9129-A4D802DBB042}" presName="centerShape" presStyleLbl="node0" presStyleIdx="0" presStyleCnt="1" custScaleX="129220"/>
      <dgm:spPr/>
    </dgm:pt>
    <dgm:pt modelId="{2982839E-83CC-40CA-BEBC-F95291671E37}" type="pres">
      <dgm:prSet presAssocID="{7DA9DFEC-0015-4288-B9E4-798A4341EDC7}" presName="node" presStyleLbl="node1" presStyleIdx="0" presStyleCnt="3" custScaleX="138035">
        <dgm:presLayoutVars>
          <dgm:bulletEnabled val="1"/>
        </dgm:presLayoutVars>
      </dgm:prSet>
      <dgm:spPr/>
    </dgm:pt>
    <dgm:pt modelId="{B852D6BB-2508-467E-8BF6-A01BEFBF61E4}" type="pres">
      <dgm:prSet presAssocID="{7DA9DFEC-0015-4288-B9E4-798A4341EDC7}" presName="dummy" presStyleCnt="0"/>
      <dgm:spPr/>
    </dgm:pt>
    <dgm:pt modelId="{C0F97C6D-3C1D-45D7-BAFB-904847770B7B}" type="pres">
      <dgm:prSet presAssocID="{6783666B-C62C-4B48-8863-499E29C7DD26}" presName="sibTrans" presStyleLbl="sibTrans2D1" presStyleIdx="0" presStyleCnt="3"/>
      <dgm:spPr/>
    </dgm:pt>
    <dgm:pt modelId="{48B1BD6C-7BE8-4535-A50C-BA69C18F7E0F}" type="pres">
      <dgm:prSet presAssocID="{03019BD5-F1F7-46D3-BE46-44AFE5BDC5C0}" presName="node" presStyleLbl="node1" presStyleIdx="1" presStyleCnt="3" custScaleX="124341">
        <dgm:presLayoutVars>
          <dgm:bulletEnabled val="1"/>
        </dgm:presLayoutVars>
      </dgm:prSet>
      <dgm:spPr/>
    </dgm:pt>
    <dgm:pt modelId="{B3AD6AE5-4D44-40CA-977C-6278B08840E6}" type="pres">
      <dgm:prSet presAssocID="{03019BD5-F1F7-46D3-BE46-44AFE5BDC5C0}" presName="dummy" presStyleCnt="0"/>
      <dgm:spPr/>
    </dgm:pt>
    <dgm:pt modelId="{DE05C074-0B14-4EEB-B260-04208E3BFC49}" type="pres">
      <dgm:prSet presAssocID="{F1C986D2-06E5-457C-ADC4-EC5687E9FE2B}" presName="sibTrans" presStyleLbl="sibTrans2D1" presStyleIdx="1" presStyleCnt="3"/>
      <dgm:spPr/>
    </dgm:pt>
    <dgm:pt modelId="{F1D0C4ED-58B5-47D5-B87A-0AA44DD6C46F}" type="pres">
      <dgm:prSet presAssocID="{F1D892BD-C219-4CBE-A26F-B0FBD40E8F3E}" presName="node" presStyleLbl="node1" presStyleIdx="2" presStyleCnt="3" custScaleX="137043">
        <dgm:presLayoutVars>
          <dgm:bulletEnabled val="1"/>
        </dgm:presLayoutVars>
      </dgm:prSet>
      <dgm:spPr/>
    </dgm:pt>
    <dgm:pt modelId="{D9A9A34E-BB5A-425F-9D35-51C3D619AF51}" type="pres">
      <dgm:prSet presAssocID="{F1D892BD-C219-4CBE-A26F-B0FBD40E8F3E}" presName="dummy" presStyleCnt="0"/>
      <dgm:spPr/>
    </dgm:pt>
    <dgm:pt modelId="{AAC4FA4B-1B80-4475-9787-0B064E042759}" type="pres">
      <dgm:prSet presAssocID="{3C7D6218-1FA5-41F4-AA38-44A601FC2D8F}" presName="sibTrans" presStyleLbl="sibTrans2D1" presStyleIdx="2" presStyleCnt="3"/>
      <dgm:spPr/>
    </dgm:pt>
  </dgm:ptLst>
  <dgm:cxnLst>
    <dgm:cxn modelId="{BE428609-328D-4BFB-822D-492BC3CBE7DF}" srcId="{DE9041CB-A934-40F6-9206-38E7652B3947}" destId="{89D07E28-77F3-4FA3-9129-A4D802DBB042}" srcOrd="0" destOrd="0" parTransId="{089B9BEE-D66C-4580-8F4F-33ACBAFB499B}" sibTransId="{20C6F2B6-3D6D-47D6-B19A-993F6859E657}"/>
    <dgm:cxn modelId="{A921B10D-7ECF-490A-9D3C-5D9F332BB6DE}" srcId="{89D07E28-77F3-4FA3-9129-A4D802DBB042}" destId="{03019BD5-F1F7-46D3-BE46-44AFE5BDC5C0}" srcOrd="1" destOrd="0" parTransId="{BC4B96B7-FD04-48D7-BA09-68C15C4136E0}" sibTransId="{F1C986D2-06E5-457C-ADC4-EC5687E9FE2B}"/>
    <dgm:cxn modelId="{B92B2A19-DA93-4CD4-9BE7-B4EDFEEAF772}" srcId="{89D07E28-77F3-4FA3-9129-A4D802DBB042}" destId="{F1D892BD-C219-4CBE-A26F-B0FBD40E8F3E}" srcOrd="2" destOrd="0" parTransId="{BF8AC505-BF28-4526-BAD7-99A7D41CD26C}" sibTransId="{3C7D6218-1FA5-41F4-AA38-44A601FC2D8F}"/>
    <dgm:cxn modelId="{7F07E630-0493-4C84-A7B4-53FEC63FD733}" type="presOf" srcId="{F1C986D2-06E5-457C-ADC4-EC5687E9FE2B}" destId="{DE05C074-0B14-4EEB-B260-04208E3BFC49}" srcOrd="0" destOrd="0" presId="urn:microsoft.com/office/officeart/2005/8/layout/radial6"/>
    <dgm:cxn modelId="{E2B35972-6F27-4B79-84D1-655285342E87}" type="presOf" srcId="{89D07E28-77F3-4FA3-9129-A4D802DBB042}" destId="{5370C52F-6E6C-44F9-A4F7-C6F3C21C5E24}" srcOrd="0" destOrd="0" presId="urn:microsoft.com/office/officeart/2005/8/layout/radial6"/>
    <dgm:cxn modelId="{5639C283-DA0A-45B6-AB48-239810736CD5}" srcId="{89D07E28-77F3-4FA3-9129-A4D802DBB042}" destId="{7DA9DFEC-0015-4288-B9E4-798A4341EDC7}" srcOrd="0" destOrd="0" parTransId="{92AABF5C-CF08-4FCC-BC4C-445FB826968F}" sibTransId="{6783666B-C62C-4B48-8863-499E29C7DD26}"/>
    <dgm:cxn modelId="{6A32E4CA-1D93-47D2-B9AD-A0775FE7EC76}" type="presOf" srcId="{03019BD5-F1F7-46D3-BE46-44AFE5BDC5C0}" destId="{48B1BD6C-7BE8-4535-A50C-BA69C18F7E0F}" srcOrd="0" destOrd="0" presId="urn:microsoft.com/office/officeart/2005/8/layout/radial6"/>
    <dgm:cxn modelId="{EE52DACD-1863-4D98-B5E9-83C054CA4417}" type="presOf" srcId="{F1D892BD-C219-4CBE-A26F-B0FBD40E8F3E}" destId="{F1D0C4ED-58B5-47D5-B87A-0AA44DD6C46F}" srcOrd="0" destOrd="0" presId="urn:microsoft.com/office/officeart/2005/8/layout/radial6"/>
    <dgm:cxn modelId="{4F403CE8-9E11-4DDE-81DC-E25F3AF6EDAE}" type="presOf" srcId="{6783666B-C62C-4B48-8863-499E29C7DD26}" destId="{C0F97C6D-3C1D-45D7-BAFB-904847770B7B}" srcOrd="0" destOrd="0" presId="urn:microsoft.com/office/officeart/2005/8/layout/radial6"/>
    <dgm:cxn modelId="{A37906EE-4A54-4CF7-BD5A-67C89EE2CB0E}" type="presOf" srcId="{DE9041CB-A934-40F6-9206-38E7652B3947}" destId="{ABBC3AA9-9A27-4A9C-9844-9AD77CAE8FC3}" srcOrd="0" destOrd="0" presId="urn:microsoft.com/office/officeart/2005/8/layout/radial6"/>
    <dgm:cxn modelId="{59068CF9-63AA-4BA6-91B1-FDDEEE04346E}" type="presOf" srcId="{3C7D6218-1FA5-41F4-AA38-44A601FC2D8F}" destId="{AAC4FA4B-1B80-4475-9787-0B064E042759}" srcOrd="0" destOrd="0" presId="urn:microsoft.com/office/officeart/2005/8/layout/radial6"/>
    <dgm:cxn modelId="{E8A5F0FA-3611-42E0-89A3-38F42B86687E}" type="presOf" srcId="{7DA9DFEC-0015-4288-B9E4-798A4341EDC7}" destId="{2982839E-83CC-40CA-BEBC-F95291671E37}" srcOrd="0" destOrd="0" presId="urn:microsoft.com/office/officeart/2005/8/layout/radial6"/>
    <dgm:cxn modelId="{092EA169-2922-42DB-8707-E283C9AE90EB}" type="presParOf" srcId="{ABBC3AA9-9A27-4A9C-9844-9AD77CAE8FC3}" destId="{5370C52F-6E6C-44F9-A4F7-C6F3C21C5E24}" srcOrd="0" destOrd="0" presId="urn:microsoft.com/office/officeart/2005/8/layout/radial6"/>
    <dgm:cxn modelId="{80B296B7-3278-4CBF-A9FA-A336AEC51008}" type="presParOf" srcId="{ABBC3AA9-9A27-4A9C-9844-9AD77CAE8FC3}" destId="{2982839E-83CC-40CA-BEBC-F95291671E37}" srcOrd="1" destOrd="0" presId="urn:microsoft.com/office/officeart/2005/8/layout/radial6"/>
    <dgm:cxn modelId="{E0BDBB5B-5CA2-4EE4-8A16-80EE8121F197}" type="presParOf" srcId="{ABBC3AA9-9A27-4A9C-9844-9AD77CAE8FC3}" destId="{B852D6BB-2508-467E-8BF6-A01BEFBF61E4}" srcOrd="2" destOrd="0" presId="urn:microsoft.com/office/officeart/2005/8/layout/radial6"/>
    <dgm:cxn modelId="{7FD7014A-7E8F-4B45-89FC-59E04383FEA1}" type="presParOf" srcId="{ABBC3AA9-9A27-4A9C-9844-9AD77CAE8FC3}" destId="{C0F97C6D-3C1D-45D7-BAFB-904847770B7B}" srcOrd="3" destOrd="0" presId="urn:microsoft.com/office/officeart/2005/8/layout/radial6"/>
    <dgm:cxn modelId="{543B483A-9914-4CE9-9920-A67B394AC037}" type="presParOf" srcId="{ABBC3AA9-9A27-4A9C-9844-9AD77CAE8FC3}" destId="{48B1BD6C-7BE8-4535-A50C-BA69C18F7E0F}" srcOrd="4" destOrd="0" presId="urn:microsoft.com/office/officeart/2005/8/layout/radial6"/>
    <dgm:cxn modelId="{0DAAB80A-C042-4557-AA0F-39F2AAA2D915}" type="presParOf" srcId="{ABBC3AA9-9A27-4A9C-9844-9AD77CAE8FC3}" destId="{B3AD6AE5-4D44-40CA-977C-6278B08840E6}" srcOrd="5" destOrd="0" presId="urn:microsoft.com/office/officeart/2005/8/layout/radial6"/>
    <dgm:cxn modelId="{37BC2E8B-EAF3-45C8-B808-21AC902481BF}" type="presParOf" srcId="{ABBC3AA9-9A27-4A9C-9844-9AD77CAE8FC3}" destId="{DE05C074-0B14-4EEB-B260-04208E3BFC49}" srcOrd="6" destOrd="0" presId="urn:microsoft.com/office/officeart/2005/8/layout/radial6"/>
    <dgm:cxn modelId="{8068CAAB-7EBF-4672-92F8-0EB2560F0A98}" type="presParOf" srcId="{ABBC3AA9-9A27-4A9C-9844-9AD77CAE8FC3}" destId="{F1D0C4ED-58B5-47D5-B87A-0AA44DD6C46F}" srcOrd="7" destOrd="0" presId="urn:microsoft.com/office/officeart/2005/8/layout/radial6"/>
    <dgm:cxn modelId="{DC1FE9C1-F3FE-4B03-BA5B-86D478914C25}" type="presParOf" srcId="{ABBC3AA9-9A27-4A9C-9844-9AD77CAE8FC3}" destId="{D9A9A34E-BB5A-425F-9D35-51C3D619AF51}" srcOrd="8" destOrd="0" presId="urn:microsoft.com/office/officeart/2005/8/layout/radial6"/>
    <dgm:cxn modelId="{1661DA5F-1B85-49FA-89C1-E02188D59CEE}" type="presParOf" srcId="{ABBC3AA9-9A27-4A9C-9844-9AD77CAE8FC3}" destId="{AAC4FA4B-1B80-4475-9787-0B064E042759}"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041CB-A934-40F6-9206-38E7652B394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IQ"/>
        </a:p>
      </dgm:t>
    </dgm:pt>
    <dgm:pt modelId="{89D07E28-77F3-4FA3-9129-A4D802DBB042}">
      <dgm:prSet phldrT="[نص]" custT="1"/>
      <dgm:spPr>
        <a:solidFill>
          <a:srgbClr val="FFFF00"/>
        </a:solidFill>
      </dgm:spPr>
      <dgm:t>
        <a:bodyPr/>
        <a:lstStyle/>
        <a:p>
          <a:pPr rtl="1"/>
          <a:r>
            <a:rPr lang="ar-IQ" sz="2800" dirty="0">
              <a:solidFill>
                <a:schemeClr val="tx1"/>
              </a:solidFill>
              <a:cs typeface="PT Bold Heading" panose="02010400000000000000" pitchFamily="2" charset="-78"/>
            </a:rPr>
            <a:t>العمليات العقلية للفعل الكامن </a:t>
          </a:r>
        </a:p>
      </dgm:t>
    </dgm:pt>
    <dgm:pt modelId="{089B9BEE-D66C-4580-8F4F-33ACBAFB499B}" type="parTrans" cxnId="{BE428609-328D-4BFB-822D-492BC3CBE7DF}">
      <dgm:prSet/>
      <dgm:spPr/>
      <dgm:t>
        <a:bodyPr/>
        <a:lstStyle/>
        <a:p>
          <a:pPr rtl="1"/>
          <a:endParaRPr lang="ar-IQ"/>
        </a:p>
      </dgm:t>
    </dgm:pt>
    <dgm:pt modelId="{20C6F2B6-3D6D-47D6-B19A-993F6859E657}" type="sibTrans" cxnId="{BE428609-328D-4BFB-822D-492BC3CBE7DF}">
      <dgm:prSet/>
      <dgm:spPr/>
      <dgm:t>
        <a:bodyPr/>
        <a:lstStyle/>
        <a:p>
          <a:pPr rtl="1"/>
          <a:endParaRPr lang="ar-IQ"/>
        </a:p>
      </dgm:t>
    </dgm:pt>
    <dgm:pt modelId="{7DA9DFEC-0015-4288-B9E4-798A4341EDC7}">
      <dgm:prSet phldrT="[نص]"/>
      <dgm:spPr>
        <a:solidFill>
          <a:schemeClr val="accent6"/>
        </a:solidFill>
      </dgm:spPr>
      <dgm:t>
        <a:bodyPr/>
        <a:lstStyle/>
        <a:p>
          <a:pPr rtl="1"/>
          <a:r>
            <a:rPr lang="ar-IQ" dirty="0">
              <a:solidFill>
                <a:schemeClr val="tx1"/>
              </a:solidFill>
              <a:cs typeface="PT Bold Heading" panose="02010400000000000000" pitchFamily="2" charset="-78"/>
            </a:rPr>
            <a:t>الادراك</a:t>
          </a:r>
        </a:p>
      </dgm:t>
    </dgm:pt>
    <dgm:pt modelId="{92AABF5C-CF08-4FCC-BC4C-445FB826968F}" type="parTrans" cxnId="{5639C283-DA0A-45B6-AB48-239810736CD5}">
      <dgm:prSet/>
      <dgm:spPr/>
      <dgm:t>
        <a:bodyPr/>
        <a:lstStyle/>
        <a:p>
          <a:pPr rtl="1"/>
          <a:endParaRPr lang="ar-IQ"/>
        </a:p>
      </dgm:t>
    </dgm:pt>
    <dgm:pt modelId="{6783666B-C62C-4B48-8863-499E29C7DD26}" type="sibTrans" cxnId="{5639C283-DA0A-45B6-AB48-239810736CD5}">
      <dgm:prSet/>
      <dgm:spPr/>
      <dgm:t>
        <a:bodyPr/>
        <a:lstStyle/>
        <a:p>
          <a:pPr rtl="1"/>
          <a:endParaRPr lang="ar-IQ"/>
        </a:p>
      </dgm:t>
    </dgm:pt>
    <dgm:pt modelId="{03019BD5-F1F7-46D3-BE46-44AFE5BDC5C0}">
      <dgm:prSet phldrT="[نص]" custT="1"/>
      <dgm:spPr/>
      <dgm:t>
        <a:bodyPr/>
        <a:lstStyle/>
        <a:p>
          <a:pPr rtl="1"/>
          <a:r>
            <a:rPr lang="ar-IQ" sz="3200" b="1" dirty="0">
              <a:solidFill>
                <a:schemeClr val="tx1"/>
              </a:solidFill>
              <a:cs typeface="PT Bold Heading" panose="02010400000000000000" pitchFamily="2" charset="-78"/>
            </a:rPr>
            <a:t>التصور</a:t>
          </a:r>
        </a:p>
      </dgm:t>
    </dgm:pt>
    <dgm:pt modelId="{BC4B96B7-FD04-48D7-BA09-68C15C4136E0}" type="parTrans" cxnId="{A921B10D-7ECF-490A-9D3C-5D9F332BB6DE}">
      <dgm:prSet/>
      <dgm:spPr/>
      <dgm:t>
        <a:bodyPr/>
        <a:lstStyle/>
        <a:p>
          <a:pPr rtl="1"/>
          <a:endParaRPr lang="ar-IQ"/>
        </a:p>
      </dgm:t>
    </dgm:pt>
    <dgm:pt modelId="{F1C986D2-06E5-457C-ADC4-EC5687E9FE2B}" type="sibTrans" cxnId="{A921B10D-7ECF-490A-9D3C-5D9F332BB6DE}">
      <dgm:prSet/>
      <dgm:spPr/>
      <dgm:t>
        <a:bodyPr/>
        <a:lstStyle/>
        <a:p>
          <a:pPr rtl="1"/>
          <a:endParaRPr lang="ar-IQ"/>
        </a:p>
      </dgm:t>
    </dgm:pt>
    <dgm:pt modelId="{417C889A-5705-415C-ABC7-AED58A0D2D0E}">
      <dgm:prSet phldrT="[نص]"/>
      <dgm:spPr>
        <a:solidFill>
          <a:srgbClr val="00B050"/>
        </a:solidFill>
      </dgm:spPr>
      <dgm:t>
        <a:bodyPr/>
        <a:lstStyle/>
        <a:p>
          <a:pPr rtl="1"/>
          <a:r>
            <a:rPr lang="ar-IQ" dirty="0">
              <a:cs typeface="PT Bold Heading" panose="02010400000000000000" pitchFamily="2" charset="-78"/>
            </a:rPr>
            <a:t>الخيال الحركي</a:t>
          </a:r>
        </a:p>
      </dgm:t>
    </dgm:pt>
    <dgm:pt modelId="{1E8CD0FA-FE2A-44B5-B5D3-0CEC2421E765}" type="parTrans" cxnId="{B13E457A-3CF8-4294-A280-94527EDD5778}">
      <dgm:prSet/>
      <dgm:spPr/>
      <dgm:t>
        <a:bodyPr/>
        <a:lstStyle/>
        <a:p>
          <a:pPr rtl="1"/>
          <a:endParaRPr lang="ar-IQ"/>
        </a:p>
      </dgm:t>
    </dgm:pt>
    <dgm:pt modelId="{00329FAD-0FDD-42C9-B20F-2C2D643D08E0}" type="sibTrans" cxnId="{B13E457A-3CF8-4294-A280-94527EDD5778}">
      <dgm:prSet/>
      <dgm:spPr/>
      <dgm:t>
        <a:bodyPr/>
        <a:lstStyle/>
        <a:p>
          <a:pPr rtl="1"/>
          <a:endParaRPr lang="ar-IQ"/>
        </a:p>
      </dgm:t>
    </dgm:pt>
    <dgm:pt modelId="{F1D892BD-C219-4CBE-A26F-B0FBD40E8F3E}">
      <dgm:prSet phldrT="[نص]"/>
      <dgm:spPr>
        <a:solidFill>
          <a:srgbClr val="FF0000"/>
        </a:solidFill>
      </dgm:spPr>
      <dgm:t>
        <a:bodyPr/>
        <a:lstStyle/>
        <a:p>
          <a:pPr rtl="1"/>
          <a:r>
            <a:rPr lang="ar-IQ" b="1" dirty="0">
              <a:solidFill>
                <a:schemeClr val="tx1"/>
              </a:solidFill>
              <a:cs typeface="PT Bold Heading" panose="02010400000000000000" pitchFamily="2" charset="-78"/>
            </a:rPr>
            <a:t>التفكير</a:t>
          </a:r>
        </a:p>
      </dgm:t>
    </dgm:pt>
    <dgm:pt modelId="{BF8AC505-BF28-4526-BAD7-99A7D41CD26C}" type="parTrans" cxnId="{B92B2A19-DA93-4CD4-9BE7-B4EDFEEAF772}">
      <dgm:prSet/>
      <dgm:spPr/>
      <dgm:t>
        <a:bodyPr/>
        <a:lstStyle/>
        <a:p>
          <a:pPr rtl="1"/>
          <a:endParaRPr lang="ar-IQ"/>
        </a:p>
      </dgm:t>
    </dgm:pt>
    <dgm:pt modelId="{3C7D6218-1FA5-41F4-AA38-44A601FC2D8F}" type="sibTrans" cxnId="{B92B2A19-DA93-4CD4-9BE7-B4EDFEEAF772}">
      <dgm:prSet/>
      <dgm:spPr/>
      <dgm:t>
        <a:bodyPr/>
        <a:lstStyle/>
        <a:p>
          <a:pPr rtl="1"/>
          <a:endParaRPr lang="ar-IQ"/>
        </a:p>
      </dgm:t>
    </dgm:pt>
    <dgm:pt modelId="{B5CB91CF-36FB-45FD-B055-A9080EC4B09B}">
      <dgm:prSet/>
      <dgm:spPr/>
    </dgm:pt>
    <dgm:pt modelId="{BF4E8490-9E48-42B1-B140-55F43284CF71}" type="parTrans" cxnId="{75AA91BE-604C-44B2-A66A-91EC0255D2F8}">
      <dgm:prSet/>
      <dgm:spPr/>
      <dgm:t>
        <a:bodyPr/>
        <a:lstStyle/>
        <a:p>
          <a:pPr rtl="1"/>
          <a:endParaRPr lang="ar-IQ"/>
        </a:p>
      </dgm:t>
    </dgm:pt>
    <dgm:pt modelId="{DE82DAE1-A47F-42CE-B91A-9DE7FEEFDAFD}" type="sibTrans" cxnId="{75AA91BE-604C-44B2-A66A-91EC0255D2F8}">
      <dgm:prSet/>
      <dgm:spPr/>
      <dgm:t>
        <a:bodyPr/>
        <a:lstStyle/>
        <a:p>
          <a:pPr rtl="1"/>
          <a:endParaRPr lang="ar-IQ"/>
        </a:p>
      </dgm:t>
    </dgm:pt>
    <dgm:pt modelId="{ABBC3AA9-9A27-4A9C-9844-9AD77CAE8FC3}" type="pres">
      <dgm:prSet presAssocID="{DE9041CB-A934-40F6-9206-38E7652B3947}" presName="Name0" presStyleCnt="0">
        <dgm:presLayoutVars>
          <dgm:chMax val="1"/>
          <dgm:dir/>
          <dgm:animLvl val="ctr"/>
          <dgm:resizeHandles val="exact"/>
        </dgm:presLayoutVars>
      </dgm:prSet>
      <dgm:spPr/>
    </dgm:pt>
    <dgm:pt modelId="{5370C52F-6E6C-44F9-A4F7-C6F3C21C5E24}" type="pres">
      <dgm:prSet presAssocID="{89D07E28-77F3-4FA3-9129-A4D802DBB042}" presName="centerShape" presStyleLbl="node0" presStyleIdx="0" presStyleCnt="1" custScaleX="123023"/>
      <dgm:spPr/>
    </dgm:pt>
    <dgm:pt modelId="{2982839E-83CC-40CA-BEBC-F95291671E37}" type="pres">
      <dgm:prSet presAssocID="{7DA9DFEC-0015-4288-B9E4-798A4341EDC7}" presName="node" presStyleLbl="node1" presStyleIdx="0" presStyleCnt="4">
        <dgm:presLayoutVars>
          <dgm:bulletEnabled val="1"/>
        </dgm:presLayoutVars>
      </dgm:prSet>
      <dgm:spPr/>
    </dgm:pt>
    <dgm:pt modelId="{B852D6BB-2508-467E-8BF6-A01BEFBF61E4}" type="pres">
      <dgm:prSet presAssocID="{7DA9DFEC-0015-4288-B9E4-798A4341EDC7}" presName="dummy" presStyleCnt="0"/>
      <dgm:spPr/>
    </dgm:pt>
    <dgm:pt modelId="{C0F97C6D-3C1D-45D7-BAFB-904847770B7B}" type="pres">
      <dgm:prSet presAssocID="{6783666B-C62C-4B48-8863-499E29C7DD26}" presName="sibTrans" presStyleLbl="sibTrans2D1" presStyleIdx="0" presStyleCnt="4"/>
      <dgm:spPr/>
    </dgm:pt>
    <dgm:pt modelId="{48B1BD6C-7BE8-4535-A50C-BA69C18F7E0F}" type="pres">
      <dgm:prSet presAssocID="{03019BD5-F1F7-46D3-BE46-44AFE5BDC5C0}" presName="node" presStyleLbl="node1" presStyleIdx="1" presStyleCnt="4">
        <dgm:presLayoutVars>
          <dgm:bulletEnabled val="1"/>
        </dgm:presLayoutVars>
      </dgm:prSet>
      <dgm:spPr/>
    </dgm:pt>
    <dgm:pt modelId="{B3AD6AE5-4D44-40CA-977C-6278B08840E6}" type="pres">
      <dgm:prSet presAssocID="{03019BD5-F1F7-46D3-BE46-44AFE5BDC5C0}" presName="dummy" presStyleCnt="0"/>
      <dgm:spPr/>
    </dgm:pt>
    <dgm:pt modelId="{DE05C074-0B14-4EEB-B260-04208E3BFC49}" type="pres">
      <dgm:prSet presAssocID="{F1C986D2-06E5-457C-ADC4-EC5687E9FE2B}" presName="sibTrans" presStyleLbl="sibTrans2D1" presStyleIdx="1" presStyleCnt="4"/>
      <dgm:spPr/>
    </dgm:pt>
    <dgm:pt modelId="{4AFA52C0-B6A0-4A92-BEDA-4E4A80A988D2}" type="pres">
      <dgm:prSet presAssocID="{417C889A-5705-415C-ABC7-AED58A0D2D0E}" presName="node" presStyleLbl="node1" presStyleIdx="2" presStyleCnt="4" custRadScaleRad="100180" custRadScaleInc="-158">
        <dgm:presLayoutVars>
          <dgm:bulletEnabled val="1"/>
        </dgm:presLayoutVars>
      </dgm:prSet>
      <dgm:spPr/>
    </dgm:pt>
    <dgm:pt modelId="{D3D5FF9B-FBD5-43E5-BE88-2828F3C11903}" type="pres">
      <dgm:prSet presAssocID="{417C889A-5705-415C-ABC7-AED58A0D2D0E}" presName="dummy" presStyleCnt="0"/>
      <dgm:spPr/>
    </dgm:pt>
    <dgm:pt modelId="{1AA73294-8F9B-405F-B190-6BA670703033}" type="pres">
      <dgm:prSet presAssocID="{00329FAD-0FDD-42C9-B20F-2C2D643D08E0}" presName="sibTrans" presStyleLbl="sibTrans2D1" presStyleIdx="2" presStyleCnt="4"/>
      <dgm:spPr/>
    </dgm:pt>
    <dgm:pt modelId="{F1D0C4ED-58B5-47D5-B87A-0AA44DD6C46F}" type="pres">
      <dgm:prSet presAssocID="{F1D892BD-C219-4CBE-A26F-B0FBD40E8F3E}" presName="node" presStyleLbl="node1" presStyleIdx="3" presStyleCnt="4">
        <dgm:presLayoutVars>
          <dgm:bulletEnabled val="1"/>
        </dgm:presLayoutVars>
      </dgm:prSet>
      <dgm:spPr/>
    </dgm:pt>
    <dgm:pt modelId="{D9A9A34E-BB5A-425F-9D35-51C3D619AF51}" type="pres">
      <dgm:prSet presAssocID="{F1D892BD-C219-4CBE-A26F-B0FBD40E8F3E}" presName="dummy" presStyleCnt="0"/>
      <dgm:spPr/>
    </dgm:pt>
    <dgm:pt modelId="{AAC4FA4B-1B80-4475-9787-0B064E042759}" type="pres">
      <dgm:prSet presAssocID="{3C7D6218-1FA5-41F4-AA38-44A601FC2D8F}" presName="sibTrans" presStyleLbl="sibTrans2D1" presStyleIdx="3" presStyleCnt="4"/>
      <dgm:spPr/>
    </dgm:pt>
  </dgm:ptLst>
  <dgm:cxnLst>
    <dgm:cxn modelId="{BE428609-328D-4BFB-822D-492BC3CBE7DF}" srcId="{DE9041CB-A934-40F6-9206-38E7652B3947}" destId="{89D07E28-77F3-4FA3-9129-A4D802DBB042}" srcOrd="0" destOrd="0" parTransId="{089B9BEE-D66C-4580-8F4F-33ACBAFB499B}" sibTransId="{20C6F2B6-3D6D-47D6-B19A-993F6859E657}"/>
    <dgm:cxn modelId="{A921B10D-7ECF-490A-9D3C-5D9F332BB6DE}" srcId="{89D07E28-77F3-4FA3-9129-A4D802DBB042}" destId="{03019BD5-F1F7-46D3-BE46-44AFE5BDC5C0}" srcOrd="1" destOrd="0" parTransId="{BC4B96B7-FD04-48D7-BA09-68C15C4136E0}" sibTransId="{F1C986D2-06E5-457C-ADC4-EC5687E9FE2B}"/>
    <dgm:cxn modelId="{B92B2A19-DA93-4CD4-9BE7-B4EDFEEAF772}" srcId="{89D07E28-77F3-4FA3-9129-A4D802DBB042}" destId="{F1D892BD-C219-4CBE-A26F-B0FBD40E8F3E}" srcOrd="3" destOrd="0" parTransId="{BF8AC505-BF28-4526-BAD7-99A7D41CD26C}" sibTransId="{3C7D6218-1FA5-41F4-AA38-44A601FC2D8F}"/>
    <dgm:cxn modelId="{7F07E630-0493-4C84-A7B4-53FEC63FD733}" type="presOf" srcId="{F1C986D2-06E5-457C-ADC4-EC5687E9FE2B}" destId="{DE05C074-0B14-4EEB-B260-04208E3BFC49}" srcOrd="0" destOrd="0" presId="urn:microsoft.com/office/officeart/2005/8/layout/radial6"/>
    <dgm:cxn modelId="{E2B35972-6F27-4B79-84D1-655285342E87}" type="presOf" srcId="{89D07E28-77F3-4FA3-9129-A4D802DBB042}" destId="{5370C52F-6E6C-44F9-A4F7-C6F3C21C5E24}" srcOrd="0" destOrd="0" presId="urn:microsoft.com/office/officeart/2005/8/layout/radial6"/>
    <dgm:cxn modelId="{55CD7754-5AD5-41D7-901C-179E3EE58F97}" type="presOf" srcId="{00329FAD-0FDD-42C9-B20F-2C2D643D08E0}" destId="{1AA73294-8F9B-405F-B190-6BA670703033}" srcOrd="0" destOrd="0" presId="urn:microsoft.com/office/officeart/2005/8/layout/radial6"/>
    <dgm:cxn modelId="{B13E457A-3CF8-4294-A280-94527EDD5778}" srcId="{89D07E28-77F3-4FA3-9129-A4D802DBB042}" destId="{417C889A-5705-415C-ABC7-AED58A0D2D0E}" srcOrd="2" destOrd="0" parTransId="{1E8CD0FA-FE2A-44B5-B5D3-0CEC2421E765}" sibTransId="{00329FAD-0FDD-42C9-B20F-2C2D643D08E0}"/>
    <dgm:cxn modelId="{5639C283-DA0A-45B6-AB48-239810736CD5}" srcId="{89D07E28-77F3-4FA3-9129-A4D802DBB042}" destId="{7DA9DFEC-0015-4288-B9E4-798A4341EDC7}" srcOrd="0" destOrd="0" parTransId="{92AABF5C-CF08-4FCC-BC4C-445FB826968F}" sibTransId="{6783666B-C62C-4B48-8863-499E29C7DD26}"/>
    <dgm:cxn modelId="{43920290-A047-4F4A-B5A0-CD56565FC8BE}" type="presOf" srcId="{417C889A-5705-415C-ABC7-AED58A0D2D0E}" destId="{4AFA52C0-B6A0-4A92-BEDA-4E4A80A988D2}" srcOrd="0" destOrd="0" presId="urn:microsoft.com/office/officeart/2005/8/layout/radial6"/>
    <dgm:cxn modelId="{75AA91BE-604C-44B2-A66A-91EC0255D2F8}" srcId="{DE9041CB-A934-40F6-9206-38E7652B3947}" destId="{B5CB91CF-36FB-45FD-B055-A9080EC4B09B}" srcOrd="1" destOrd="0" parTransId="{BF4E8490-9E48-42B1-B140-55F43284CF71}" sibTransId="{DE82DAE1-A47F-42CE-B91A-9DE7FEEFDAFD}"/>
    <dgm:cxn modelId="{6A32E4CA-1D93-47D2-B9AD-A0775FE7EC76}" type="presOf" srcId="{03019BD5-F1F7-46D3-BE46-44AFE5BDC5C0}" destId="{48B1BD6C-7BE8-4535-A50C-BA69C18F7E0F}" srcOrd="0" destOrd="0" presId="urn:microsoft.com/office/officeart/2005/8/layout/radial6"/>
    <dgm:cxn modelId="{EE52DACD-1863-4D98-B5E9-83C054CA4417}" type="presOf" srcId="{F1D892BD-C219-4CBE-A26F-B0FBD40E8F3E}" destId="{F1D0C4ED-58B5-47D5-B87A-0AA44DD6C46F}" srcOrd="0" destOrd="0" presId="urn:microsoft.com/office/officeart/2005/8/layout/radial6"/>
    <dgm:cxn modelId="{4F403CE8-9E11-4DDE-81DC-E25F3AF6EDAE}" type="presOf" srcId="{6783666B-C62C-4B48-8863-499E29C7DD26}" destId="{C0F97C6D-3C1D-45D7-BAFB-904847770B7B}" srcOrd="0" destOrd="0" presId="urn:microsoft.com/office/officeart/2005/8/layout/radial6"/>
    <dgm:cxn modelId="{A37906EE-4A54-4CF7-BD5A-67C89EE2CB0E}" type="presOf" srcId="{DE9041CB-A934-40F6-9206-38E7652B3947}" destId="{ABBC3AA9-9A27-4A9C-9844-9AD77CAE8FC3}" srcOrd="0" destOrd="0" presId="urn:microsoft.com/office/officeart/2005/8/layout/radial6"/>
    <dgm:cxn modelId="{59068CF9-63AA-4BA6-91B1-FDDEEE04346E}" type="presOf" srcId="{3C7D6218-1FA5-41F4-AA38-44A601FC2D8F}" destId="{AAC4FA4B-1B80-4475-9787-0B064E042759}" srcOrd="0" destOrd="0" presId="urn:microsoft.com/office/officeart/2005/8/layout/radial6"/>
    <dgm:cxn modelId="{E8A5F0FA-3611-42E0-89A3-38F42B86687E}" type="presOf" srcId="{7DA9DFEC-0015-4288-B9E4-798A4341EDC7}" destId="{2982839E-83CC-40CA-BEBC-F95291671E37}" srcOrd="0" destOrd="0" presId="urn:microsoft.com/office/officeart/2005/8/layout/radial6"/>
    <dgm:cxn modelId="{092EA169-2922-42DB-8707-E283C9AE90EB}" type="presParOf" srcId="{ABBC3AA9-9A27-4A9C-9844-9AD77CAE8FC3}" destId="{5370C52F-6E6C-44F9-A4F7-C6F3C21C5E24}" srcOrd="0" destOrd="0" presId="urn:microsoft.com/office/officeart/2005/8/layout/radial6"/>
    <dgm:cxn modelId="{80B296B7-3278-4CBF-A9FA-A336AEC51008}" type="presParOf" srcId="{ABBC3AA9-9A27-4A9C-9844-9AD77CAE8FC3}" destId="{2982839E-83CC-40CA-BEBC-F95291671E37}" srcOrd="1" destOrd="0" presId="urn:microsoft.com/office/officeart/2005/8/layout/radial6"/>
    <dgm:cxn modelId="{E0BDBB5B-5CA2-4EE4-8A16-80EE8121F197}" type="presParOf" srcId="{ABBC3AA9-9A27-4A9C-9844-9AD77CAE8FC3}" destId="{B852D6BB-2508-467E-8BF6-A01BEFBF61E4}" srcOrd="2" destOrd="0" presId="urn:microsoft.com/office/officeart/2005/8/layout/radial6"/>
    <dgm:cxn modelId="{7FD7014A-7E8F-4B45-89FC-59E04383FEA1}" type="presParOf" srcId="{ABBC3AA9-9A27-4A9C-9844-9AD77CAE8FC3}" destId="{C0F97C6D-3C1D-45D7-BAFB-904847770B7B}" srcOrd="3" destOrd="0" presId="urn:microsoft.com/office/officeart/2005/8/layout/radial6"/>
    <dgm:cxn modelId="{543B483A-9914-4CE9-9920-A67B394AC037}" type="presParOf" srcId="{ABBC3AA9-9A27-4A9C-9844-9AD77CAE8FC3}" destId="{48B1BD6C-7BE8-4535-A50C-BA69C18F7E0F}" srcOrd="4" destOrd="0" presId="urn:microsoft.com/office/officeart/2005/8/layout/radial6"/>
    <dgm:cxn modelId="{0DAAB80A-C042-4557-AA0F-39F2AAA2D915}" type="presParOf" srcId="{ABBC3AA9-9A27-4A9C-9844-9AD77CAE8FC3}" destId="{B3AD6AE5-4D44-40CA-977C-6278B08840E6}" srcOrd="5" destOrd="0" presId="urn:microsoft.com/office/officeart/2005/8/layout/radial6"/>
    <dgm:cxn modelId="{37BC2E8B-EAF3-45C8-B808-21AC902481BF}" type="presParOf" srcId="{ABBC3AA9-9A27-4A9C-9844-9AD77CAE8FC3}" destId="{DE05C074-0B14-4EEB-B260-04208E3BFC49}" srcOrd="6" destOrd="0" presId="urn:microsoft.com/office/officeart/2005/8/layout/radial6"/>
    <dgm:cxn modelId="{A7DC83A2-2D94-4623-AB0B-7D80A63E5CA6}" type="presParOf" srcId="{ABBC3AA9-9A27-4A9C-9844-9AD77CAE8FC3}" destId="{4AFA52C0-B6A0-4A92-BEDA-4E4A80A988D2}" srcOrd="7" destOrd="0" presId="urn:microsoft.com/office/officeart/2005/8/layout/radial6"/>
    <dgm:cxn modelId="{E69E5EB4-82E9-49DF-AFBD-08BE9F231497}" type="presParOf" srcId="{ABBC3AA9-9A27-4A9C-9844-9AD77CAE8FC3}" destId="{D3D5FF9B-FBD5-43E5-BE88-2828F3C11903}" srcOrd="8" destOrd="0" presId="urn:microsoft.com/office/officeart/2005/8/layout/radial6"/>
    <dgm:cxn modelId="{C6E76E72-2511-4E54-86A6-FB85B988F8BA}" type="presParOf" srcId="{ABBC3AA9-9A27-4A9C-9844-9AD77CAE8FC3}" destId="{1AA73294-8F9B-405F-B190-6BA670703033}" srcOrd="9" destOrd="0" presId="urn:microsoft.com/office/officeart/2005/8/layout/radial6"/>
    <dgm:cxn modelId="{8068CAAB-7EBF-4672-92F8-0EB2560F0A98}" type="presParOf" srcId="{ABBC3AA9-9A27-4A9C-9844-9AD77CAE8FC3}" destId="{F1D0C4ED-58B5-47D5-B87A-0AA44DD6C46F}" srcOrd="10" destOrd="0" presId="urn:microsoft.com/office/officeart/2005/8/layout/radial6"/>
    <dgm:cxn modelId="{DC1FE9C1-F3FE-4B03-BA5B-86D478914C25}" type="presParOf" srcId="{ABBC3AA9-9A27-4A9C-9844-9AD77CAE8FC3}" destId="{D9A9A34E-BB5A-425F-9D35-51C3D619AF51}" srcOrd="11" destOrd="0" presId="urn:microsoft.com/office/officeart/2005/8/layout/radial6"/>
    <dgm:cxn modelId="{1661DA5F-1B85-49FA-89C1-E02188D59CEE}" type="presParOf" srcId="{ABBC3AA9-9A27-4A9C-9844-9AD77CAE8FC3}" destId="{AAC4FA4B-1B80-4475-9787-0B064E042759}"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4FA4B-1B80-4475-9787-0B064E042759}">
      <dsp:nvSpPr>
        <dsp:cNvPr id="0" name=""/>
        <dsp:cNvSpPr/>
      </dsp:nvSpPr>
      <dsp:spPr>
        <a:xfrm>
          <a:off x="856259" y="797757"/>
          <a:ext cx="5330661" cy="5330661"/>
        </a:xfrm>
        <a:prstGeom prst="blockArc">
          <a:avLst>
            <a:gd name="adj1" fmla="val 90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5C074-0B14-4EEB-B260-04208E3BFC49}">
      <dsp:nvSpPr>
        <dsp:cNvPr id="0" name=""/>
        <dsp:cNvSpPr/>
      </dsp:nvSpPr>
      <dsp:spPr>
        <a:xfrm>
          <a:off x="856259" y="797757"/>
          <a:ext cx="5330661" cy="5330661"/>
        </a:xfrm>
        <a:prstGeom prst="blockArc">
          <a:avLst>
            <a:gd name="adj1" fmla="val 1800000"/>
            <a:gd name="adj2" fmla="val 90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97C6D-3C1D-45D7-BAFB-904847770B7B}">
      <dsp:nvSpPr>
        <dsp:cNvPr id="0" name=""/>
        <dsp:cNvSpPr/>
      </dsp:nvSpPr>
      <dsp:spPr>
        <a:xfrm>
          <a:off x="856259" y="797757"/>
          <a:ext cx="5330661" cy="5330661"/>
        </a:xfrm>
        <a:prstGeom prst="blockArc">
          <a:avLst>
            <a:gd name="adj1" fmla="val 16200000"/>
            <a:gd name="adj2" fmla="val 1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0C52F-6E6C-44F9-A4F7-C6F3C21C5E24}">
      <dsp:nvSpPr>
        <dsp:cNvPr id="0" name=""/>
        <dsp:cNvSpPr/>
      </dsp:nvSpPr>
      <dsp:spPr>
        <a:xfrm>
          <a:off x="1937773" y="2237413"/>
          <a:ext cx="3167631" cy="245134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cs typeface="PT Bold Heading" panose="02010400000000000000" pitchFamily="2" charset="-78"/>
            </a:rPr>
            <a:t>العمليات العقلية للفعل الحركي </a:t>
          </a:r>
        </a:p>
      </dsp:txBody>
      <dsp:txXfrm>
        <a:off x="2401662" y="2596405"/>
        <a:ext cx="2239853" cy="1733364"/>
      </dsp:txXfrm>
    </dsp:sp>
    <dsp:sp modelId="{2982839E-83CC-40CA-BEBC-F95291671E37}">
      <dsp:nvSpPr>
        <dsp:cNvPr id="0" name=""/>
        <dsp:cNvSpPr/>
      </dsp:nvSpPr>
      <dsp:spPr>
        <a:xfrm>
          <a:off x="2337288" y="1559"/>
          <a:ext cx="2368602" cy="171594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rtl="1">
            <a:lnSpc>
              <a:spcPct val="90000"/>
            </a:lnSpc>
            <a:spcBef>
              <a:spcPct val="0"/>
            </a:spcBef>
            <a:spcAft>
              <a:spcPct val="35000"/>
            </a:spcAft>
            <a:buNone/>
          </a:pPr>
          <a:r>
            <a:rPr lang="ar-IQ" sz="4400" b="1" kern="1200" dirty="0">
              <a:solidFill>
                <a:schemeClr val="tx1"/>
              </a:solidFill>
              <a:cs typeface="PT Bold Heading" panose="02010400000000000000" pitchFamily="2" charset="-78"/>
            </a:rPr>
            <a:t>الانتباه</a:t>
          </a:r>
        </a:p>
      </dsp:txBody>
      <dsp:txXfrm>
        <a:off x="2684162" y="252853"/>
        <a:ext cx="1674854" cy="1213355"/>
      </dsp:txXfrm>
    </dsp:sp>
    <dsp:sp modelId="{48B1BD6C-7BE8-4535-A50C-BA69C18F7E0F}">
      <dsp:nvSpPr>
        <dsp:cNvPr id="0" name=""/>
        <dsp:cNvSpPr/>
      </dsp:nvSpPr>
      <dsp:spPr>
        <a:xfrm>
          <a:off x="4709525" y="3906894"/>
          <a:ext cx="2133621" cy="17159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1">
            <a:lnSpc>
              <a:spcPct val="90000"/>
            </a:lnSpc>
            <a:spcBef>
              <a:spcPct val="0"/>
            </a:spcBef>
            <a:spcAft>
              <a:spcPct val="35000"/>
            </a:spcAft>
            <a:buNone/>
          </a:pPr>
          <a:r>
            <a:rPr lang="ar-IQ" sz="3600" b="1" kern="1200" dirty="0">
              <a:solidFill>
                <a:schemeClr val="tx1"/>
              </a:solidFill>
              <a:cs typeface="PT Bold Heading" panose="02010400000000000000" pitchFamily="2" charset="-78"/>
            </a:rPr>
            <a:t>التركيز</a:t>
          </a:r>
        </a:p>
      </dsp:txBody>
      <dsp:txXfrm>
        <a:off x="5021987" y="4158188"/>
        <a:ext cx="1508697" cy="1213355"/>
      </dsp:txXfrm>
    </dsp:sp>
    <dsp:sp modelId="{F1D0C4ED-58B5-47D5-B87A-0AA44DD6C46F}">
      <dsp:nvSpPr>
        <dsp:cNvPr id="0" name=""/>
        <dsp:cNvSpPr/>
      </dsp:nvSpPr>
      <dsp:spPr>
        <a:xfrm>
          <a:off x="91053" y="3906894"/>
          <a:ext cx="2351580" cy="171594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rtl="1">
            <a:lnSpc>
              <a:spcPct val="90000"/>
            </a:lnSpc>
            <a:spcBef>
              <a:spcPct val="0"/>
            </a:spcBef>
            <a:spcAft>
              <a:spcPct val="35000"/>
            </a:spcAft>
            <a:buNone/>
          </a:pPr>
          <a:r>
            <a:rPr lang="ar-IQ" sz="3800" kern="1200" dirty="0">
              <a:solidFill>
                <a:schemeClr val="tx1"/>
              </a:solidFill>
              <a:cs typeface="PT Bold Heading" panose="02010400000000000000" pitchFamily="2" charset="-78"/>
            </a:rPr>
            <a:t>رد الفعل</a:t>
          </a:r>
        </a:p>
      </dsp:txBody>
      <dsp:txXfrm>
        <a:off x="435434" y="4158188"/>
        <a:ext cx="1662818" cy="1213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4FA4B-1B80-4475-9787-0B064E042759}">
      <dsp:nvSpPr>
        <dsp:cNvPr id="0" name=""/>
        <dsp:cNvSpPr/>
      </dsp:nvSpPr>
      <dsp:spPr>
        <a:xfrm>
          <a:off x="1205215" y="746349"/>
          <a:ext cx="4980968" cy="4980968"/>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A73294-8F9B-405F-B190-6BA670703033}">
      <dsp:nvSpPr>
        <dsp:cNvPr id="0" name=""/>
        <dsp:cNvSpPr/>
      </dsp:nvSpPr>
      <dsp:spPr>
        <a:xfrm>
          <a:off x="1205214" y="748333"/>
          <a:ext cx="4980968" cy="4980968"/>
        </a:xfrm>
        <a:prstGeom prst="blockArc">
          <a:avLst>
            <a:gd name="adj1" fmla="val 5397150"/>
            <a:gd name="adj2" fmla="val 10802804"/>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5C074-0B14-4EEB-B260-04208E3BFC49}">
      <dsp:nvSpPr>
        <dsp:cNvPr id="0" name=""/>
        <dsp:cNvSpPr/>
      </dsp:nvSpPr>
      <dsp:spPr>
        <a:xfrm>
          <a:off x="1205216" y="748333"/>
          <a:ext cx="4980968" cy="4980968"/>
        </a:xfrm>
        <a:prstGeom prst="blockArc">
          <a:avLst>
            <a:gd name="adj1" fmla="val 21597196"/>
            <a:gd name="adj2" fmla="val 539715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F97C6D-3C1D-45D7-BAFB-904847770B7B}">
      <dsp:nvSpPr>
        <dsp:cNvPr id="0" name=""/>
        <dsp:cNvSpPr/>
      </dsp:nvSpPr>
      <dsp:spPr>
        <a:xfrm>
          <a:off x="1205215" y="746349"/>
          <a:ext cx="4980968" cy="4980968"/>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0C52F-6E6C-44F9-A4F7-C6F3C21C5E24}">
      <dsp:nvSpPr>
        <dsp:cNvPr id="0" name=""/>
        <dsp:cNvSpPr/>
      </dsp:nvSpPr>
      <dsp:spPr>
        <a:xfrm>
          <a:off x="2285999" y="2090949"/>
          <a:ext cx="2819400" cy="229176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1">
            <a:lnSpc>
              <a:spcPct val="90000"/>
            </a:lnSpc>
            <a:spcBef>
              <a:spcPct val="0"/>
            </a:spcBef>
            <a:spcAft>
              <a:spcPct val="35000"/>
            </a:spcAft>
            <a:buNone/>
          </a:pPr>
          <a:r>
            <a:rPr lang="ar-IQ" sz="2800" kern="1200" dirty="0">
              <a:solidFill>
                <a:schemeClr val="tx1"/>
              </a:solidFill>
              <a:cs typeface="PT Bold Heading" panose="02010400000000000000" pitchFamily="2" charset="-78"/>
            </a:rPr>
            <a:t>العمليات العقلية للفعل الكامن </a:t>
          </a:r>
        </a:p>
      </dsp:txBody>
      <dsp:txXfrm>
        <a:off x="2698891" y="2426571"/>
        <a:ext cx="1993616" cy="1620523"/>
      </dsp:txXfrm>
    </dsp:sp>
    <dsp:sp modelId="{2982839E-83CC-40CA-BEBC-F95291671E37}">
      <dsp:nvSpPr>
        <dsp:cNvPr id="0" name=""/>
        <dsp:cNvSpPr/>
      </dsp:nvSpPr>
      <dsp:spPr>
        <a:xfrm>
          <a:off x="2893581" y="1983"/>
          <a:ext cx="1604236" cy="1604236"/>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IQ" sz="2500" kern="1200" dirty="0">
              <a:solidFill>
                <a:schemeClr val="tx1"/>
              </a:solidFill>
              <a:cs typeface="PT Bold Heading" panose="02010400000000000000" pitchFamily="2" charset="-78"/>
            </a:rPr>
            <a:t>الادراك</a:t>
          </a:r>
        </a:p>
      </dsp:txBody>
      <dsp:txXfrm>
        <a:off x="3128516" y="236918"/>
        <a:ext cx="1134366" cy="1134366"/>
      </dsp:txXfrm>
    </dsp:sp>
    <dsp:sp modelId="{48B1BD6C-7BE8-4535-A50C-BA69C18F7E0F}">
      <dsp:nvSpPr>
        <dsp:cNvPr id="0" name=""/>
        <dsp:cNvSpPr/>
      </dsp:nvSpPr>
      <dsp:spPr>
        <a:xfrm>
          <a:off x="5326313" y="2434715"/>
          <a:ext cx="1604236" cy="16042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ar-IQ" sz="3200" b="1" kern="1200" dirty="0">
              <a:solidFill>
                <a:schemeClr val="tx1"/>
              </a:solidFill>
              <a:cs typeface="PT Bold Heading" panose="02010400000000000000" pitchFamily="2" charset="-78"/>
            </a:rPr>
            <a:t>التصور</a:t>
          </a:r>
        </a:p>
      </dsp:txBody>
      <dsp:txXfrm>
        <a:off x="5561248" y="2669650"/>
        <a:ext cx="1134366" cy="1134366"/>
      </dsp:txXfrm>
    </dsp:sp>
    <dsp:sp modelId="{4AFA52C0-B6A0-4A92-BEDA-4E4A80A988D2}">
      <dsp:nvSpPr>
        <dsp:cNvPr id="0" name=""/>
        <dsp:cNvSpPr/>
      </dsp:nvSpPr>
      <dsp:spPr>
        <a:xfrm>
          <a:off x="2895597" y="4869430"/>
          <a:ext cx="1604236" cy="16042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IQ" sz="2500" kern="1200" dirty="0">
              <a:cs typeface="PT Bold Heading" panose="02010400000000000000" pitchFamily="2" charset="-78"/>
            </a:rPr>
            <a:t>الخيال الحركي</a:t>
          </a:r>
        </a:p>
      </dsp:txBody>
      <dsp:txXfrm>
        <a:off x="3130532" y="5104365"/>
        <a:ext cx="1134366" cy="1134366"/>
      </dsp:txXfrm>
    </dsp:sp>
    <dsp:sp modelId="{F1D0C4ED-58B5-47D5-B87A-0AA44DD6C46F}">
      <dsp:nvSpPr>
        <dsp:cNvPr id="0" name=""/>
        <dsp:cNvSpPr/>
      </dsp:nvSpPr>
      <dsp:spPr>
        <a:xfrm>
          <a:off x="460849" y="2434715"/>
          <a:ext cx="1604236" cy="160423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ar-IQ" sz="2500" b="1" kern="1200" dirty="0">
              <a:solidFill>
                <a:schemeClr val="tx1"/>
              </a:solidFill>
              <a:cs typeface="PT Bold Heading" panose="02010400000000000000" pitchFamily="2" charset="-78"/>
            </a:rPr>
            <a:t>التفكير</a:t>
          </a:r>
        </a:p>
      </dsp:txBody>
      <dsp:txXfrm>
        <a:off x="695784" y="2669650"/>
        <a:ext cx="1134366" cy="113436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22/06/1446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3.sv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flipV="1">
            <a:off x="11779859" y="-3"/>
            <a:ext cx="6480432" cy="2885001"/>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العمليات العقلية</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10" name="صورة 9">
            <a:extLst>
              <a:ext uri="{FF2B5EF4-FFF2-40B4-BE49-F238E27FC236}">
                <a16:creationId xmlns:a16="http://schemas.microsoft.com/office/drawing/2014/main" id="{6ED8B015-EB30-47B1-B94F-417BD457E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858" y="2898336"/>
            <a:ext cx="6508142" cy="73886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21D87608-D403-4BC2-9549-7ABDD14437F4}"/>
              </a:ext>
            </a:extLst>
          </p:cNvPr>
          <p:cNvSpPr txBox="1"/>
          <p:nvPr/>
        </p:nvSpPr>
        <p:spPr>
          <a:xfrm>
            <a:off x="0" y="5358"/>
            <a:ext cx="18288000" cy="10664458"/>
          </a:xfrm>
          <a:prstGeom prst="rect">
            <a:avLst/>
          </a:prstGeom>
          <a:noFill/>
        </p:spPr>
        <p:txBody>
          <a:bodyPr wrap="square">
            <a:spAutoFit/>
          </a:bodyPr>
          <a:lstStyle/>
          <a:p>
            <a:pPr algn="ctr">
              <a:lnSpc>
                <a:spcPct val="150000"/>
              </a:lnSpc>
            </a:pPr>
            <a:r>
              <a:rPr kumimoji="0" lang="ar-SA" sz="4000" b="1" i="0" u="none" strike="noStrike" kern="1200" cap="none" spc="0" normalizeH="0" baseline="0" noProof="0" dirty="0">
                <a:ln>
                  <a:noFill/>
                </a:ln>
                <a:effectLst/>
                <a:uLnTx/>
                <a:uFillTx/>
                <a:latin typeface="Calibri"/>
                <a:ea typeface="+mj-ea"/>
                <a:cs typeface="PT Bold Heading" panose="02010400000000000000" pitchFamily="2" charset="-78"/>
              </a:rPr>
              <a:t>ويمكن تقسيم الانتباه الى الاقسام التالية:-</a:t>
            </a:r>
            <a:br>
              <a:rPr kumimoji="0" lang="en-US" sz="4000" b="1" i="0" u="none" strike="noStrike" kern="1200" cap="none" spc="0" normalizeH="0" baseline="0" noProof="0" dirty="0">
                <a:ln>
                  <a:noFill/>
                </a:ln>
                <a:effectLst/>
                <a:uLnTx/>
                <a:uFillTx/>
                <a:latin typeface="Calibri"/>
                <a:ea typeface="+mj-ea"/>
                <a:cs typeface="PT Bold Heading" panose="02010400000000000000" pitchFamily="2" charset="-78"/>
              </a:rPr>
            </a:br>
            <a:r>
              <a:rPr kumimoji="0" lang="ar-SA" sz="4000" b="1" i="0" u="sng"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الانتباه القسري</a:t>
            </a:r>
            <a:r>
              <a:rPr kumimoji="0" lang="ar-SA" sz="40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a:t>
            </a:r>
            <a:r>
              <a:rPr lang="ar-IQ" sz="4000" b="1" dirty="0">
                <a:solidFill>
                  <a:srgbClr val="FF0000"/>
                </a:solidFill>
                <a:latin typeface="Calibri"/>
                <a:ea typeface="+mj-ea"/>
                <a:cs typeface="PT Bold Heading" panose="02010400000000000000" pitchFamily="2" charset="-78"/>
              </a:rPr>
              <a:t>ل</a:t>
            </a:r>
            <a:r>
              <a:rPr kumimoji="0" lang="ar-IQ" sz="40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ا </a:t>
            </a:r>
            <a:r>
              <a:rPr kumimoji="0" lang="ar-IQ" sz="4000" b="1" i="0" u="none" strike="noStrike" kern="1200" cap="none" spc="0" normalizeH="0" baseline="0" noProof="0" dirty="0" err="1">
                <a:ln>
                  <a:noFill/>
                </a:ln>
                <a:solidFill>
                  <a:srgbClr val="FF0000"/>
                </a:solidFill>
                <a:effectLst/>
                <a:uLnTx/>
                <a:uFillTx/>
                <a:latin typeface="Calibri"/>
                <a:ea typeface="+mj-ea"/>
                <a:cs typeface="PT Bold Heading" panose="02010400000000000000" pitchFamily="2" charset="-78"/>
              </a:rPr>
              <a:t>ا</a:t>
            </a:r>
            <a:r>
              <a:rPr kumimoji="0" lang="ar-SA" sz="40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رادي):</a:t>
            </a:r>
            <a:r>
              <a:rPr kumimoji="0" lang="ar-SA"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t>يعني ان الفرد يوجه انتباهه الى المثير رغم ارادته ,فالفرد عادة ينتبه رغم ارادته الى الاصوات القوية كصوت الانفجار او التي تحدث فجأة كتسليط ضوء عالي على عينيه.</a:t>
            </a:r>
            <a:endParaRPr kumimoji="0" lang="en-US"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endParaRPr>
          </a:p>
          <a:p>
            <a:pPr algn="ctr">
              <a:lnSpc>
                <a:spcPct val="150000"/>
              </a:lnSpc>
            </a:pPr>
            <a:r>
              <a:rPr lang="ar-SA" sz="4000" b="1" u="sng" dirty="0">
                <a:solidFill>
                  <a:srgbClr val="FF0000"/>
                </a:solidFill>
                <a:cs typeface="PT Bold Heading" panose="02010400000000000000" pitchFamily="2" charset="-78"/>
              </a:rPr>
              <a:t>الانتباه </a:t>
            </a:r>
            <a:r>
              <a:rPr lang="ar-SA" sz="4000" b="1" u="sng" dirty="0" err="1">
                <a:solidFill>
                  <a:srgbClr val="FF0000"/>
                </a:solidFill>
                <a:cs typeface="PT Bold Heading" panose="02010400000000000000" pitchFamily="2" charset="-78"/>
              </a:rPr>
              <a:t>الإرادي</a:t>
            </a:r>
            <a:r>
              <a:rPr lang="ar-SA" sz="4000" b="1" dirty="0" err="1">
                <a:solidFill>
                  <a:srgbClr val="FF0000"/>
                </a:solidFill>
                <a:cs typeface="PT Bold Heading" panose="02010400000000000000" pitchFamily="2" charset="-78"/>
              </a:rPr>
              <a:t>:</a:t>
            </a:r>
            <a:r>
              <a:rPr lang="ar-SA" sz="4000" b="1" dirty="0" err="1">
                <a:solidFill>
                  <a:srgbClr val="0070C0"/>
                </a:solidFill>
                <a:cs typeface="PT Bold Heading" panose="02010400000000000000" pitchFamily="2" charset="-78"/>
              </a:rPr>
              <a:t>يقصد</a:t>
            </a:r>
            <a:r>
              <a:rPr lang="ar-SA" sz="4000" b="1" dirty="0">
                <a:solidFill>
                  <a:srgbClr val="0070C0"/>
                </a:solidFill>
                <a:cs typeface="PT Bold Heading" panose="02010400000000000000" pitchFamily="2" charset="-78"/>
              </a:rPr>
              <a:t> ب هان يوجه الفرد انتباهه الى شيء او موضوع ما مثل الانتباه الى محاضرة قد لا يكون راغبا في الانتباه </a:t>
            </a:r>
            <a:r>
              <a:rPr lang="ar-SA" sz="4000" b="1" dirty="0" err="1">
                <a:solidFill>
                  <a:srgbClr val="0070C0"/>
                </a:solidFill>
                <a:cs typeface="PT Bold Heading" panose="02010400000000000000" pitchFamily="2" charset="-78"/>
              </a:rPr>
              <a:t>اليها,اذ</a:t>
            </a:r>
            <a:r>
              <a:rPr lang="ar-SA" sz="4000" b="1" dirty="0">
                <a:solidFill>
                  <a:srgbClr val="0070C0"/>
                </a:solidFill>
                <a:cs typeface="PT Bold Heading" panose="02010400000000000000" pitchFamily="2" charset="-78"/>
              </a:rPr>
              <a:t> انه يشعر بالملل والسأم ويبذل في ذلك الانتباه جهدا قد يشرد ذهنه خلاله كثيرا, ومثال على ذلك الانتباه الى حديث ممل من شخص انت مجبر على الانتباه اليه</a:t>
            </a:r>
            <a:br>
              <a:rPr kumimoji="0" lang="en-US"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br>
            <a:r>
              <a:rPr kumimoji="0" lang="ar-SA" sz="4000" b="1" i="0" u="sng"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الانتباه </a:t>
            </a:r>
            <a:r>
              <a:rPr kumimoji="0" lang="ar-SA" sz="4000" b="1" i="0" u="sng" strike="noStrike" kern="1200" cap="none" spc="0" normalizeH="0" baseline="0" noProof="0" dirty="0" err="1">
                <a:ln>
                  <a:noFill/>
                </a:ln>
                <a:solidFill>
                  <a:srgbClr val="FF0000"/>
                </a:solidFill>
                <a:effectLst/>
                <a:uLnTx/>
                <a:uFillTx/>
                <a:latin typeface="Calibri"/>
                <a:ea typeface="+mj-ea"/>
                <a:cs typeface="PT Bold Heading" panose="02010400000000000000" pitchFamily="2" charset="-78"/>
              </a:rPr>
              <a:t>التقائي</a:t>
            </a:r>
            <a:r>
              <a:rPr kumimoji="0" lang="ar-SA" sz="4000" b="1" i="0" u="none" strike="noStrike" kern="1200" cap="none" spc="0" normalizeH="0" baseline="0" noProof="0" dirty="0" err="1">
                <a:ln>
                  <a:noFill/>
                </a:ln>
                <a:solidFill>
                  <a:srgbClr val="FF0000"/>
                </a:solidFill>
                <a:effectLst/>
                <a:uLnTx/>
                <a:uFillTx/>
                <a:latin typeface="Calibri"/>
                <a:ea typeface="+mj-ea"/>
                <a:cs typeface="PT Bold Heading" panose="02010400000000000000" pitchFamily="2" charset="-78"/>
              </a:rPr>
              <a:t>:</a:t>
            </a:r>
            <a:r>
              <a:rPr kumimoji="0" lang="ar-SA" sz="4000" b="1" i="0" u="none" strike="noStrike" kern="1200" cap="none" spc="0" normalizeH="0" baseline="0" noProof="0" dirty="0" err="1">
                <a:ln>
                  <a:noFill/>
                </a:ln>
                <a:effectLst/>
                <a:uLnTx/>
                <a:uFillTx/>
                <a:latin typeface="Calibri"/>
                <a:ea typeface="+mj-ea"/>
                <a:cs typeface="PT Bold Heading" panose="02010400000000000000" pitchFamily="2" charset="-78"/>
              </a:rPr>
              <a:t>يعني</a:t>
            </a:r>
            <a:r>
              <a:rPr kumimoji="0" lang="ar-SA" sz="4000" b="1" i="0" u="none" strike="noStrike" kern="1200" cap="none" spc="0" normalizeH="0" baseline="0" noProof="0" dirty="0">
                <a:ln>
                  <a:noFill/>
                </a:ln>
                <a:effectLst/>
                <a:uLnTx/>
                <a:uFillTx/>
                <a:latin typeface="Calibri"/>
                <a:ea typeface="+mj-ea"/>
                <a:cs typeface="PT Bold Heading" panose="02010400000000000000" pitchFamily="2" charset="-78"/>
              </a:rPr>
              <a:t> ان الفرد ينتبه الى الاشياء التي تقع ضمن اهتمامه </a:t>
            </a:r>
            <a:r>
              <a:rPr kumimoji="0" lang="ar-SA" sz="4000" b="1" i="0" u="none" strike="noStrike" kern="1200" cap="none" spc="0" normalizeH="0" baseline="0" noProof="0" dirty="0" err="1">
                <a:ln>
                  <a:noFill/>
                </a:ln>
                <a:effectLst/>
                <a:uLnTx/>
                <a:uFillTx/>
                <a:latin typeface="Calibri"/>
                <a:ea typeface="+mj-ea"/>
                <a:cs typeface="PT Bold Heading" panose="02010400000000000000" pitchFamily="2" charset="-78"/>
              </a:rPr>
              <a:t>وميوله,فالفرد</a:t>
            </a:r>
            <a:r>
              <a:rPr kumimoji="0" lang="ar-SA" sz="4000" b="1" i="0" u="none" strike="noStrike" kern="1200" cap="none" spc="0" normalizeH="0" baseline="0" noProof="0" dirty="0">
                <a:ln>
                  <a:noFill/>
                </a:ln>
                <a:effectLst/>
                <a:uLnTx/>
                <a:uFillTx/>
                <a:latin typeface="Calibri"/>
                <a:ea typeface="+mj-ea"/>
                <a:cs typeface="PT Bold Heading" panose="02010400000000000000" pitchFamily="2" charset="-78"/>
              </a:rPr>
              <a:t> في هذا النوع لا يبذل جهدا يذكر </a:t>
            </a:r>
            <a:r>
              <a:rPr kumimoji="0" lang="ar-SA" sz="4000" b="1" i="0" u="none" strike="noStrike" kern="1200" cap="none" spc="0" normalizeH="0" baseline="0" noProof="0" dirty="0" err="1">
                <a:ln>
                  <a:noFill/>
                </a:ln>
                <a:effectLst/>
                <a:uLnTx/>
                <a:uFillTx/>
                <a:latin typeface="Calibri"/>
                <a:ea typeface="+mj-ea"/>
                <a:cs typeface="PT Bold Heading" panose="02010400000000000000" pitchFamily="2" charset="-78"/>
              </a:rPr>
              <a:t>لانه</a:t>
            </a:r>
            <a:r>
              <a:rPr kumimoji="0" lang="ar-SA" sz="4000" b="1" i="0" u="none" strike="noStrike" kern="1200" cap="none" spc="0" normalizeH="0" baseline="0" noProof="0" dirty="0">
                <a:ln>
                  <a:noFill/>
                </a:ln>
                <a:effectLst/>
                <a:uLnTx/>
                <a:uFillTx/>
                <a:latin typeface="Calibri"/>
                <a:ea typeface="+mj-ea"/>
                <a:cs typeface="PT Bold Heading" panose="02010400000000000000" pitchFamily="2" charset="-78"/>
              </a:rPr>
              <a:t> يقع ضمن اهتمامه وميوله.</a:t>
            </a:r>
            <a:br>
              <a:rPr kumimoji="0" lang="en-US"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br>
            <a:r>
              <a:rPr kumimoji="0" lang="ar-SA" sz="4000" b="1" i="0" u="sng"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الانتباه </a:t>
            </a:r>
            <a:r>
              <a:rPr kumimoji="0" lang="ar-SA" sz="4000" b="1" i="0" u="sng" strike="noStrike" kern="1200" cap="none" spc="0" normalizeH="0" baseline="0" noProof="0" dirty="0" err="1">
                <a:ln>
                  <a:noFill/>
                </a:ln>
                <a:solidFill>
                  <a:srgbClr val="FF0000"/>
                </a:solidFill>
                <a:effectLst/>
                <a:uLnTx/>
                <a:uFillTx/>
                <a:latin typeface="Calibri"/>
                <a:ea typeface="+mj-ea"/>
                <a:cs typeface="PT Bold Heading" panose="02010400000000000000" pitchFamily="2" charset="-78"/>
              </a:rPr>
              <a:t>الاستباقي</a:t>
            </a:r>
            <a:r>
              <a:rPr kumimoji="0" lang="ar-SA" sz="4000" b="1" i="0" u="none" strike="noStrike" kern="1200" cap="none" spc="0" normalizeH="0" baseline="0" noProof="0" dirty="0" err="1">
                <a:ln>
                  <a:noFill/>
                </a:ln>
                <a:solidFill>
                  <a:srgbClr val="FF0000"/>
                </a:solidFill>
                <a:effectLst/>
                <a:uLnTx/>
                <a:uFillTx/>
                <a:latin typeface="Calibri"/>
                <a:ea typeface="+mj-ea"/>
                <a:cs typeface="PT Bold Heading" panose="02010400000000000000" pitchFamily="2" charset="-78"/>
              </a:rPr>
              <a:t>:</a:t>
            </a:r>
            <a:r>
              <a:rPr kumimoji="0" lang="ar-SA" sz="4000" b="1" i="0" u="none" strike="noStrike" kern="1200" cap="none" spc="0" normalizeH="0" baseline="0" noProof="0" dirty="0" err="1">
                <a:ln>
                  <a:noFill/>
                </a:ln>
                <a:solidFill>
                  <a:srgbClr val="00B050"/>
                </a:solidFill>
                <a:effectLst/>
                <a:uLnTx/>
                <a:uFillTx/>
                <a:latin typeface="Calibri"/>
                <a:ea typeface="+mj-ea"/>
                <a:cs typeface="PT Bold Heading" panose="02010400000000000000" pitchFamily="2" charset="-78"/>
              </a:rPr>
              <a:t>يعني</a:t>
            </a:r>
            <a:r>
              <a:rPr kumimoji="0" lang="ar-SA" sz="4000" b="1" i="0" u="none" strike="noStrike" kern="1200" cap="none" spc="0" normalizeH="0" baseline="0" noProof="0" dirty="0">
                <a:ln>
                  <a:noFill/>
                </a:ln>
                <a:solidFill>
                  <a:srgbClr val="00B050"/>
                </a:solidFill>
                <a:effectLst/>
                <a:uLnTx/>
                <a:uFillTx/>
                <a:latin typeface="Calibri"/>
                <a:ea typeface="+mj-ea"/>
                <a:cs typeface="PT Bold Heading" panose="02010400000000000000" pitchFamily="2" charset="-78"/>
              </a:rPr>
              <a:t> ان الفرد يوجه انتباهه حول موضوع لم يظهر بعد في مجال الانتباه مثل حالة التأهب الافراد للقفز بالمظلات عندما تبلغ الطائرة ارتفاع معين.</a:t>
            </a:r>
            <a:endParaRPr kumimoji="0" lang="en-US" sz="4000" b="1" i="0" u="none" strike="noStrike" kern="1200" cap="none" spc="0" normalizeH="0" baseline="0" noProof="0" dirty="0">
              <a:ln>
                <a:noFill/>
              </a:ln>
              <a:solidFill>
                <a:srgbClr val="00B050"/>
              </a:solidFill>
              <a:effectLst/>
              <a:uLnTx/>
              <a:uFillTx/>
              <a:latin typeface="Calibri"/>
              <a:ea typeface="+mj-ea"/>
              <a:cs typeface="PT Bold Heading" panose="02010400000000000000" pitchFamily="2" charset="-78"/>
            </a:endParaRPr>
          </a:p>
          <a:p>
            <a:pPr algn="ctr">
              <a:lnSpc>
                <a:spcPct val="150000"/>
              </a:lnSpc>
            </a:pPr>
            <a:br>
              <a:rPr kumimoji="0" lang="en-US" sz="36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br>
            <a:endParaRPr lang="ar-IQ" sz="2400" dirty="0">
              <a:cs typeface="PT Bold Heading" panose="02010400000000000000" pitchFamily="2" charset="-78"/>
            </a:endParaRPr>
          </a:p>
        </p:txBody>
      </p:sp>
    </p:spTree>
    <p:extLst>
      <p:ext uri="{BB962C8B-B14F-4D97-AF65-F5344CB8AC3E}">
        <p14:creationId xmlns:p14="http://schemas.microsoft.com/office/powerpoint/2010/main" val="409883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21D87608-D403-4BC2-9549-7ABDD14437F4}"/>
              </a:ext>
            </a:extLst>
          </p:cNvPr>
          <p:cNvSpPr txBox="1"/>
          <p:nvPr/>
        </p:nvSpPr>
        <p:spPr>
          <a:xfrm>
            <a:off x="0" y="5358"/>
            <a:ext cx="18288000" cy="9248686"/>
          </a:xfrm>
          <a:prstGeom prst="rect">
            <a:avLst/>
          </a:prstGeom>
          <a:noFill/>
        </p:spPr>
        <p:txBody>
          <a:bodyPr wrap="square">
            <a:spAutoFit/>
          </a:bodyPr>
          <a:lstStyle/>
          <a:p>
            <a:pPr algn="ctr">
              <a:lnSpc>
                <a:spcPct val="150000"/>
              </a:lnSpc>
            </a:pPr>
            <a:r>
              <a:rPr lang="ar-IQ" sz="4000" b="1" dirty="0">
                <a:latin typeface="Calibri"/>
                <a:ea typeface="+mj-ea"/>
                <a:cs typeface="PT Bold Heading" panose="02010400000000000000" pitchFamily="2" charset="-78"/>
              </a:rPr>
              <a:t>مظاهر الانتباه</a:t>
            </a:r>
            <a:br>
              <a:rPr kumimoji="0" lang="en-US" sz="4000" b="1" i="0" u="none" strike="noStrike" kern="1200" cap="none" spc="0" normalizeH="0" baseline="0" noProof="0" dirty="0">
                <a:ln>
                  <a:noFill/>
                </a:ln>
                <a:effectLst/>
                <a:uLnTx/>
                <a:uFillTx/>
                <a:latin typeface="Calibri"/>
                <a:ea typeface="+mj-ea"/>
                <a:cs typeface="PT Bold Heading" panose="02010400000000000000" pitchFamily="2" charset="-78"/>
              </a:rPr>
            </a:br>
            <a:r>
              <a:rPr kumimoji="0" lang="ar-IQ" sz="4000" b="1" i="0" u="sng"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1- حجم الانتباه</a:t>
            </a:r>
            <a:r>
              <a:rPr kumimoji="0" lang="ar-SA" sz="40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a:t>
            </a:r>
            <a:r>
              <a:rPr kumimoji="0" lang="ar-SA"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t> ان حجم الانتباه يختلف حسب مواقف اللعب المختلفة التي يتعرض لها اللاعب ويعتمد ذلك على زيادة معلومات او المثيرات في لحظه معينة مثل انتباه اللاعب المدافع في لعبة الكرة الطائرة في اثناء حركة المعد وحركة المهاجمين والكرة ويقل حجم الانتباه في موقف اخر فيكون اتجاه انتباه الفرد للكره واللاعب المتنافس ويطلق على حجم الانتباه مصطلح مدى الانتباه وهو ما يمكن أن ننتبه الية في المرة الواحدة </a:t>
            </a:r>
            <a:endParaRPr kumimoji="0" lang="ar-IQ"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endParaRPr>
          </a:p>
          <a:p>
            <a:pPr algn="ctr">
              <a:lnSpc>
                <a:spcPct val="150000"/>
              </a:lnSpc>
            </a:pPr>
            <a:r>
              <a:rPr lang="ar-IQ" sz="4000" b="1" u="sng" dirty="0">
                <a:solidFill>
                  <a:srgbClr val="FF0000"/>
                </a:solidFill>
                <a:cs typeface="PT Bold Heading" panose="02010400000000000000" pitchFamily="2" charset="-78"/>
              </a:rPr>
              <a:t>2- حدة او شدة الانتباه </a:t>
            </a:r>
            <a:r>
              <a:rPr lang="ar-SA" sz="4000" b="1" dirty="0">
                <a:solidFill>
                  <a:srgbClr val="FF0000"/>
                </a:solidFill>
                <a:cs typeface="PT Bold Heading" panose="02010400000000000000" pitchFamily="2" charset="-78"/>
              </a:rPr>
              <a:t>:</a:t>
            </a:r>
            <a:r>
              <a:rPr lang="ar-SA" sz="4000" b="1" dirty="0">
                <a:solidFill>
                  <a:srgbClr val="0070C0"/>
                </a:solidFill>
                <a:cs typeface="PT Bold Heading" panose="02010400000000000000" pitchFamily="2" charset="-78"/>
              </a:rPr>
              <a:t> ويقصد به درجة القوة المبذولة من قبل اللاعب حيث يقوم بتركيز وتجميع جميع الحواس تجاه المثير وكلما كانت درجة القوه كبيره كلما نجحت استجابة اللاعب وبالتالي تكون افضل لذلك تؤدي حده الانتباه دورا مهما في النشاط الرياضي وخصوصا في مرحلة التعلم للمهارات الحركية اذا انها تؤدي الى الفم الواضح </a:t>
            </a:r>
            <a:r>
              <a:rPr lang="ar-SA" sz="4000" b="1" dirty="0" err="1">
                <a:solidFill>
                  <a:srgbClr val="0070C0"/>
                </a:solidFill>
                <a:cs typeface="PT Bold Heading" panose="02010400000000000000" pitchFamily="2" charset="-78"/>
              </a:rPr>
              <a:t>لاجراء</a:t>
            </a:r>
            <a:r>
              <a:rPr lang="ar-SA" sz="4000" b="1" dirty="0">
                <a:solidFill>
                  <a:srgbClr val="0070C0"/>
                </a:solidFill>
                <a:cs typeface="PT Bold Heading" panose="02010400000000000000" pitchFamily="2" charset="-78"/>
              </a:rPr>
              <a:t> المهارات الحركية المركبة</a:t>
            </a:r>
            <a:endParaRPr lang="ar-IQ" sz="2400" dirty="0">
              <a:cs typeface="PT Bold Heading" panose="02010400000000000000" pitchFamily="2" charset="-78"/>
            </a:endParaRPr>
          </a:p>
        </p:txBody>
      </p:sp>
    </p:spTree>
    <p:extLst>
      <p:ext uri="{BB962C8B-B14F-4D97-AF65-F5344CB8AC3E}">
        <p14:creationId xmlns:p14="http://schemas.microsoft.com/office/powerpoint/2010/main" val="132067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21D87608-D403-4BC2-9549-7ABDD14437F4}"/>
              </a:ext>
            </a:extLst>
          </p:cNvPr>
          <p:cNvSpPr txBox="1"/>
          <p:nvPr/>
        </p:nvSpPr>
        <p:spPr>
          <a:xfrm>
            <a:off x="0" y="5358"/>
            <a:ext cx="18288000" cy="10479792"/>
          </a:xfrm>
          <a:prstGeom prst="rect">
            <a:avLst/>
          </a:prstGeom>
          <a:noFill/>
        </p:spPr>
        <p:txBody>
          <a:bodyPr wrap="square">
            <a:spAutoFit/>
          </a:bodyPr>
          <a:lstStyle/>
          <a:p>
            <a:pPr algn="ctr">
              <a:lnSpc>
                <a:spcPct val="150000"/>
              </a:lnSpc>
            </a:pPr>
            <a:r>
              <a:rPr lang="ar-IQ" sz="4000" b="1" dirty="0">
                <a:solidFill>
                  <a:srgbClr val="FF0000"/>
                </a:solidFill>
                <a:latin typeface="Calibri"/>
                <a:ea typeface="+mj-ea"/>
                <a:cs typeface="PT Bold Heading" panose="02010400000000000000" pitchFamily="2" charset="-78"/>
              </a:rPr>
              <a:t>3</a:t>
            </a:r>
            <a:r>
              <a:rPr lang="ar-IQ" sz="4000" b="1" u="sng" dirty="0">
                <a:solidFill>
                  <a:srgbClr val="FF0000"/>
                </a:solidFill>
                <a:latin typeface="Calibri"/>
                <a:ea typeface="+mj-ea"/>
                <a:cs typeface="PT Bold Heading" panose="02010400000000000000" pitchFamily="2" charset="-78"/>
              </a:rPr>
              <a:t>- انتقاه الانتباه </a:t>
            </a:r>
            <a:r>
              <a:rPr kumimoji="0" lang="ar-SA" sz="40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a:t>
            </a:r>
            <a:r>
              <a:rPr kumimoji="0" lang="ar-SA"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t> اي قدرة اللاعب فرز واختبار النير المقصود الذي يراد الانتباه الية وعزل المثيرات الاخرى بحسب الاهمية والحاجة اليها مثلا اللاعب في لعبة الكرة الطائرة عندما يقوم بمهارة حائط الصد ينتقل انتباهه الى اللاعب المهاجم في نقطة معينة حيث يحاول المهاجم ضرب الكرة من فوق الشبكة </a:t>
            </a:r>
            <a:endParaRPr kumimoji="0" lang="ar-IQ" sz="40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endParaRPr>
          </a:p>
          <a:p>
            <a:pPr algn="ctr">
              <a:lnSpc>
                <a:spcPct val="150000"/>
              </a:lnSpc>
            </a:pPr>
            <a:r>
              <a:rPr lang="ar-IQ" sz="4000" b="1" u="sng" dirty="0">
                <a:solidFill>
                  <a:srgbClr val="FF0000"/>
                </a:solidFill>
                <a:cs typeface="PT Bold Heading" panose="02010400000000000000" pitchFamily="2" charset="-78"/>
              </a:rPr>
              <a:t>4- ثبات الانتباه </a:t>
            </a:r>
            <a:r>
              <a:rPr lang="ar-SA" sz="4000" b="1" dirty="0">
                <a:solidFill>
                  <a:srgbClr val="FF0000"/>
                </a:solidFill>
                <a:cs typeface="PT Bold Heading" panose="02010400000000000000" pitchFamily="2" charset="-78"/>
              </a:rPr>
              <a:t>:</a:t>
            </a:r>
            <a:r>
              <a:rPr lang="ar-SA" sz="4000" b="1" dirty="0">
                <a:solidFill>
                  <a:srgbClr val="0070C0"/>
                </a:solidFill>
                <a:cs typeface="PT Bold Heading" panose="02010400000000000000" pitchFamily="2" charset="-78"/>
              </a:rPr>
              <a:t> ان ثبات الانتباه يعني قدرة اللاعب على الانتباه لمثير محدد والاحتفاظ بهذا الانتباه </a:t>
            </a:r>
            <a:r>
              <a:rPr lang="ar-SA" sz="4000" b="1" dirty="0" err="1">
                <a:solidFill>
                  <a:srgbClr val="0070C0"/>
                </a:solidFill>
                <a:cs typeface="PT Bold Heading" panose="02010400000000000000" pitchFamily="2" charset="-78"/>
              </a:rPr>
              <a:t>لاطول</a:t>
            </a:r>
            <a:r>
              <a:rPr lang="ar-SA" sz="4000" b="1" dirty="0">
                <a:solidFill>
                  <a:srgbClr val="0070C0"/>
                </a:solidFill>
                <a:cs typeface="PT Bold Heading" panose="02010400000000000000" pitchFamily="2" charset="-78"/>
              </a:rPr>
              <a:t> مده ممكنة ، حيث يقوم لاعب الدفاع في كرة القدم تثبيت انتباهه على اللاعب المهاجم من الفريق الخصم ان كانت الكرة ليست بحوزته ، ويمكن الاحتفاظ بثبات الانتباه عن طريق التدريب المتنوع للمارات الحركية</a:t>
            </a:r>
            <a:endParaRPr lang="en-US" sz="4000" b="1" dirty="0">
              <a:solidFill>
                <a:srgbClr val="0070C0"/>
              </a:solidFill>
              <a:cs typeface="PT Bold Heading" panose="02010400000000000000" pitchFamily="2" charset="-78"/>
            </a:endParaRPr>
          </a:p>
          <a:p>
            <a:pPr algn="ctr">
              <a:lnSpc>
                <a:spcPct val="150000"/>
              </a:lnSpc>
            </a:pPr>
            <a:r>
              <a:rPr lang="ar-IQ" sz="3600" b="1" u="sng" dirty="0">
                <a:solidFill>
                  <a:srgbClr val="FF0000"/>
                </a:solidFill>
                <a:latin typeface="Calibri"/>
                <a:ea typeface="+mj-ea"/>
                <a:cs typeface="PT Bold Heading" panose="02010400000000000000" pitchFamily="2" charset="-78"/>
              </a:rPr>
              <a:t>5- تركيز الانتباه</a:t>
            </a:r>
            <a:r>
              <a:rPr kumimoji="0" lang="ar-SA" sz="3600" b="1" i="0" u="none" strike="noStrike" kern="1200" cap="none" spc="0" normalizeH="0" baseline="0" noProof="0" dirty="0">
                <a:ln>
                  <a:noFill/>
                </a:ln>
                <a:solidFill>
                  <a:srgbClr val="FF0000"/>
                </a:solidFill>
                <a:effectLst/>
                <a:uLnTx/>
                <a:uFillTx/>
                <a:latin typeface="Calibri"/>
                <a:ea typeface="+mj-ea"/>
                <a:cs typeface="PT Bold Heading" panose="02010400000000000000" pitchFamily="2" charset="-78"/>
              </a:rPr>
              <a:t>:</a:t>
            </a:r>
            <a:r>
              <a:rPr kumimoji="0" lang="ar-SA" sz="3600" b="1" i="0" u="none" strike="noStrike" kern="1200" cap="none" spc="0" normalizeH="0" baseline="0" noProof="0" dirty="0">
                <a:ln>
                  <a:noFill/>
                </a:ln>
                <a:solidFill>
                  <a:srgbClr val="04617B"/>
                </a:solidFill>
                <a:effectLst/>
                <a:uLnTx/>
                <a:uFillTx/>
                <a:latin typeface="Calibri"/>
                <a:ea typeface="+mj-ea"/>
                <a:cs typeface="PT Bold Heading" panose="02010400000000000000" pitchFamily="2" charset="-78"/>
              </a:rPr>
              <a:t> </a:t>
            </a:r>
            <a:r>
              <a:rPr kumimoji="0" lang="ar-SA" sz="3600" b="1" i="0" u="none" strike="noStrike" kern="1200" cap="none" spc="0" normalizeH="0" baseline="0" noProof="0" dirty="0">
                <a:ln>
                  <a:noFill/>
                </a:ln>
                <a:effectLst/>
                <a:uLnTx/>
                <a:uFillTx/>
                <a:latin typeface="Calibri"/>
                <a:ea typeface="+mj-ea"/>
                <a:cs typeface="PT Bold Heading" panose="02010400000000000000" pitchFamily="2" charset="-78"/>
              </a:rPr>
              <a:t>اي قدرة اللاعب فرز واختبار النير المقصود الذي يراد الانتباه الية وعزل المثيرات الاخرى بحسب الاهمية والحاجة اليها مثلا اللاعب في لعبة الكرة الطائرة عندما يقوم بمهارة حائط الصد ينتقل انتباهه الى اللاعب المهاجم في نقطة معينة حيث يحاول المهاجم ضرب الكرة من فوق الشبكة </a:t>
            </a:r>
            <a:endParaRPr kumimoji="0" lang="ar-IQ" sz="3600" b="1" i="0" u="none" strike="noStrike" kern="1200" cap="none" spc="0" normalizeH="0" baseline="0" noProof="0" dirty="0">
              <a:ln>
                <a:noFill/>
              </a:ln>
              <a:effectLst/>
              <a:uLnTx/>
              <a:uFillTx/>
              <a:latin typeface="Calibri"/>
              <a:ea typeface="+mj-ea"/>
              <a:cs typeface="PT Bold Heading" panose="02010400000000000000" pitchFamily="2" charset="-78"/>
            </a:endParaRPr>
          </a:p>
          <a:p>
            <a:pPr algn="ctr">
              <a:lnSpc>
                <a:spcPct val="150000"/>
              </a:lnSpc>
            </a:pPr>
            <a:endParaRPr lang="ar-IQ" sz="2400" dirty="0">
              <a:cs typeface="PT Bold Heading" panose="02010400000000000000" pitchFamily="2" charset="-78"/>
            </a:endParaRPr>
          </a:p>
        </p:txBody>
      </p:sp>
    </p:spTree>
    <p:extLst>
      <p:ext uri="{BB962C8B-B14F-4D97-AF65-F5344CB8AC3E}">
        <p14:creationId xmlns:p14="http://schemas.microsoft.com/office/powerpoint/2010/main" val="46396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21D87608-D403-4BC2-9549-7ABDD14437F4}"/>
              </a:ext>
            </a:extLst>
          </p:cNvPr>
          <p:cNvSpPr txBox="1"/>
          <p:nvPr/>
        </p:nvSpPr>
        <p:spPr>
          <a:xfrm>
            <a:off x="0" y="5358"/>
            <a:ext cx="18288000" cy="10387459"/>
          </a:xfrm>
          <a:prstGeom prst="rect">
            <a:avLst/>
          </a:prstGeom>
          <a:noFill/>
        </p:spPr>
        <p:txBody>
          <a:bodyPr wrap="square">
            <a:spAutoFit/>
          </a:bodyPr>
          <a:lstStyle/>
          <a:p>
            <a:pPr algn="ctr">
              <a:lnSpc>
                <a:spcPct val="150000"/>
              </a:lnSpc>
            </a:pPr>
            <a:r>
              <a:rPr lang="ar-IQ" sz="4000" b="1" dirty="0">
                <a:solidFill>
                  <a:srgbClr val="FF0000"/>
                </a:solidFill>
                <a:latin typeface="Calibri"/>
                <a:ea typeface="+mj-ea"/>
                <a:cs typeface="PT Bold Heading" panose="02010400000000000000" pitchFamily="2" charset="-78"/>
              </a:rPr>
              <a:t>6</a:t>
            </a:r>
            <a:r>
              <a:rPr lang="ar-IQ" sz="4000" b="1" u="sng" dirty="0">
                <a:solidFill>
                  <a:srgbClr val="FF0000"/>
                </a:solidFill>
                <a:cs typeface="PT Bold Heading" panose="02010400000000000000" pitchFamily="2" charset="-78"/>
              </a:rPr>
              <a:t>- توزيع الانتباه</a:t>
            </a:r>
            <a:r>
              <a:rPr lang="ar-SA" sz="4000" b="1" dirty="0">
                <a:solidFill>
                  <a:srgbClr val="FF0000"/>
                </a:solidFill>
                <a:cs typeface="PT Bold Heading" panose="02010400000000000000" pitchFamily="2" charset="-78"/>
              </a:rPr>
              <a:t>:</a:t>
            </a:r>
            <a:r>
              <a:rPr lang="ar-SA" sz="3600" b="1" dirty="0">
                <a:solidFill>
                  <a:srgbClr val="0070C0"/>
                </a:solidFill>
                <a:cs typeface="PT Bold Heading" panose="02010400000000000000" pitchFamily="2" charset="-78"/>
              </a:rPr>
              <a:t> ويقصد به ان يكون الانتباه محصورا على مثير معين لمده زمنية محدده ويحصل ذلك بالانقطاع التام عن المحيط الخارجي للقيام </a:t>
            </a:r>
            <a:r>
              <a:rPr lang="ar-SA" sz="3600" b="1" dirty="0" err="1">
                <a:solidFill>
                  <a:srgbClr val="0070C0"/>
                </a:solidFill>
                <a:cs typeface="PT Bold Heading" panose="02010400000000000000" pitchFamily="2" charset="-78"/>
              </a:rPr>
              <a:t>باداء</a:t>
            </a:r>
            <a:r>
              <a:rPr lang="ar-SA" sz="3600" b="1" dirty="0">
                <a:solidFill>
                  <a:srgbClr val="0070C0"/>
                </a:solidFill>
                <a:cs typeface="PT Bold Heading" panose="02010400000000000000" pitchFamily="2" charset="-78"/>
              </a:rPr>
              <a:t> حركي معين أو تنفيذ عمل دقيق من  خلال تجميع العمليات العقلية مدة قصيره </a:t>
            </a:r>
            <a:r>
              <a:rPr lang="ar-SA" sz="3600" b="1" dirty="0" err="1">
                <a:solidFill>
                  <a:srgbClr val="0070C0"/>
                </a:solidFill>
                <a:cs typeface="PT Bold Heading" panose="02010400000000000000" pitchFamily="2" charset="-78"/>
              </a:rPr>
              <a:t>لانها</a:t>
            </a:r>
            <a:r>
              <a:rPr lang="ar-SA" sz="3600" b="1" dirty="0">
                <a:solidFill>
                  <a:srgbClr val="0070C0"/>
                </a:solidFill>
                <a:cs typeface="PT Bold Heading" panose="02010400000000000000" pitchFamily="2" charset="-78"/>
              </a:rPr>
              <a:t> مجهدة العقل كما في رياضة رفع الاثقال والرمي بأنواعه حيث يفسر وجية محجوب ما تقدم </a:t>
            </a:r>
            <a:r>
              <a:rPr lang="ar-SA" sz="3600" b="1" dirty="0" err="1">
                <a:solidFill>
                  <a:srgbClr val="0070C0"/>
                </a:solidFill>
                <a:cs typeface="PT Bold Heading" panose="02010400000000000000" pitchFamily="2" charset="-78"/>
              </a:rPr>
              <a:t>بأنة</a:t>
            </a:r>
            <a:r>
              <a:rPr lang="ar-SA" sz="3600" b="1" dirty="0">
                <a:solidFill>
                  <a:srgbClr val="0070C0"/>
                </a:solidFill>
                <a:cs typeface="PT Bold Heading" panose="02010400000000000000" pitchFamily="2" charset="-78"/>
              </a:rPr>
              <a:t> تجميع وتركيز لكافة العمليات العقلية وكافة الافكار في مسار واحد ونقطة عمل واحده لخدمة العمل المهاري المطلوب الوصول الية وتحقيقه</a:t>
            </a:r>
            <a:endParaRPr lang="en-US" sz="3600" b="1" dirty="0">
              <a:solidFill>
                <a:srgbClr val="0070C0"/>
              </a:solidFill>
              <a:cs typeface="PT Bold Heading" panose="02010400000000000000" pitchFamily="2" charset="-78"/>
            </a:endParaRPr>
          </a:p>
          <a:p>
            <a:pPr algn="ctr">
              <a:lnSpc>
                <a:spcPct val="150000"/>
              </a:lnSpc>
            </a:pPr>
            <a:r>
              <a:rPr lang="ar-IQ" sz="3600" b="1" u="sng" dirty="0">
                <a:solidFill>
                  <a:srgbClr val="FF0000"/>
                </a:solidFill>
                <a:latin typeface="Calibri"/>
                <a:ea typeface="+mj-ea"/>
                <a:cs typeface="PT Bold Heading" panose="02010400000000000000" pitchFamily="2" charset="-78"/>
              </a:rPr>
              <a:t>7- تحويل الانتباه : </a:t>
            </a:r>
            <a:r>
              <a:rPr lang="ar-IQ" sz="3200" b="1" dirty="0">
                <a:latin typeface="Calibri"/>
                <a:ea typeface="+mj-ea"/>
                <a:cs typeface="PT Bold Heading" panose="02010400000000000000" pitchFamily="2" charset="-78"/>
              </a:rPr>
              <a:t>يقصد بتحويل الانتباه هو قدرة اللاعب على سرعة توجيه انتباهه من مثير معين الى مثير اخر حسب شدة وقوه المثير ، حيث تتوجه حواس اللاعب نحو مثير معين ومن ثم يقوم بتحويل انتباهه اي مثير اخر ليستطيع ان يتعامل معه عن طريق استجابة حركية مناسبة تخدم الموقف الذي هو فيه ويمكن تصور ذلك من ظهور المثير مثل التعرف على حركات اللاعب في الفريق المنافس ثم يقدم بالتعرف على المثير عن طريق الدماغ الذي يعطي الايعاز المناسب الى العضلات </a:t>
            </a:r>
            <a:r>
              <a:rPr lang="ar-IQ" sz="3200" b="1" dirty="0" err="1">
                <a:latin typeface="Calibri"/>
                <a:ea typeface="+mj-ea"/>
                <a:cs typeface="PT Bold Heading" panose="02010400000000000000" pitchFamily="2" charset="-78"/>
              </a:rPr>
              <a:t>لاداء</a:t>
            </a:r>
            <a:r>
              <a:rPr lang="ar-IQ" sz="3200" b="1" dirty="0">
                <a:latin typeface="Calibri"/>
                <a:ea typeface="+mj-ea"/>
                <a:cs typeface="PT Bold Heading" panose="02010400000000000000" pitchFamily="2" charset="-78"/>
              </a:rPr>
              <a:t> الاستجابة المناسبة لهذا المثير وعند ظهور مثير اخر وخاصة في الالعاب المفتوحة الكرة الطائرة ، كرة القدم ، كرة اليد ، كرة السلة ( لوجود اكثر من متغير ومثير للذلك يحدث تحويل انتباه اللاعب من المثير الأول الى المثير الثاني ومحاولة اختيار الاستجابة المناسبة وتنفيذ الواجب الحركي المطلوب.</a:t>
            </a:r>
            <a:r>
              <a:rPr lang="en-US" sz="3200" b="1" dirty="0">
                <a:latin typeface="Calibri"/>
                <a:ea typeface="+mj-ea"/>
                <a:cs typeface="PT Bold Heading" panose="02010400000000000000" pitchFamily="2" charset="-78"/>
              </a:rPr>
              <a:t> </a:t>
            </a:r>
            <a:endParaRPr kumimoji="0" lang="ar-IQ" sz="3200" b="1" i="0" strike="noStrike" kern="1200" cap="none" spc="0" normalizeH="0" baseline="0" noProof="0" dirty="0">
              <a:ln>
                <a:noFill/>
              </a:ln>
              <a:effectLst/>
              <a:uLnTx/>
              <a:uFillTx/>
              <a:latin typeface="Calibri"/>
              <a:ea typeface="+mj-ea"/>
              <a:cs typeface="PT Bold Heading" panose="02010400000000000000" pitchFamily="2" charset="-78"/>
            </a:endParaRPr>
          </a:p>
          <a:p>
            <a:pPr algn="ctr">
              <a:lnSpc>
                <a:spcPct val="150000"/>
              </a:lnSpc>
            </a:pPr>
            <a:endParaRPr lang="ar-IQ" sz="2400" dirty="0">
              <a:cs typeface="PT Bold Heading" panose="02010400000000000000" pitchFamily="2" charset="-78"/>
            </a:endParaRPr>
          </a:p>
        </p:txBody>
      </p:sp>
    </p:spTree>
    <p:extLst>
      <p:ext uri="{BB962C8B-B14F-4D97-AF65-F5344CB8AC3E}">
        <p14:creationId xmlns:p14="http://schemas.microsoft.com/office/powerpoint/2010/main" val="318930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FBFFAC42-CFDC-4A9F-AADB-5B61F368087D}"/>
              </a:ext>
            </a:extLst>
          </p:cNvPr>
          <p:cNvSpPr txBox="1"/>
          <p:nvPr/>
        </p:nvSpPr>
        <p:spPr>
          <a:xfrm>
            <a:off x="0" y="24245"/>
            <a:ext cx="18288000" cy="9848850"/>
          </a:xfrm>
          <a:prstGeom prst="rect">
            <a:avLst/>
          </a:prstGeom>
          <a:noFill/>
        </p:spPr>
        <p:txBody>
          <a:bodyPr wrap="square">
            <a:spAutoFit/>
          </a:bodyPr>
          <a:lstStyle/>
          <a:p>
            <a:pPr algn="ctr"/>
            <a:r>
              <a:rPr lang="ar-IQ" sz="5400" b="1" u="sng" dirty="0">
                <a:solidFill>
                  <a:srgbClr val="FF0000"/>
                </a:solidFill>
                <a:cs typeface="PT Bold Heading" panose="02010400000000000000" pitchFamily="2" charset="-78"/>
              </a:rPr>
              <a:t>2- </a:t>
            </a:r>
            <a:r>
              <a:rPr lang="ar-SA" sz="5400" b="1" u="sng" dirty="0">
                <a:solidFill>
                  <a:srgbClr val="FF0000"/>
                </a:solidFill>
                <a:cs typeface="PT Bold Heading" panose="02010400000000000000" pitchFamily="2" charset="-78"/>
              </a:rPr>
              <a:t>التركيز </a:t>
            </a:r>
            <a:r>
              <a:rPr lang="ar-SA" sz="5400" b="1" dirty="0">
                <a:solidFill>
                  <a:srgbClr val="FF0000"/>
                </a:solidFill>
                <a:cs typeface="PT Bold Heading" panose="02010400000000000000" pitchFamily="2" charset="-78"/>
              </a:rPr>
              <a:t>/ </a:t>
            </a:r>
            <a:r>
              <a:rPr lang="ar-IQ" sz="4800"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يعرف التركيز على انه ( تجميع كافة الافكار والعمليات الفكرية بنقطة واحدة لخدمة العمل المهاري المراد تحقيقه ) وترتبط عملية التركيز بالانتباه مباشرة وهي مرحلة مكملة لها وتلعب دور كبير في معظم الفعاليات الرياضية وهذا ما </a:t>
            </a:r>
            <a:r>
              <a:rPr lang="ar-IQ" sz="4800" dirty="0" err="1">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نشاهدة</a:t>
            </a:r>
            <a:r>
              <a:rPr lang="ar-IQ" sz="4800"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 في العاب الساحة والميدان وكرة القدم والرماية والملاكمة وغيرها من الالعاب الرياضية التي تتطلب الدقة لتحقيق الهدف</a:t>
            </a:r>
            <a:r>
              <a:rPr lang="ar-IQ" sz="4800" baseline="30000"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 </a:t>
            </a:r>
            <a:r>
              <a:rPr lang="ar-IQ" sz="4800"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 </a:t>
            </a:r>
            <a:endParaRPr lang="en-US" sz="4800"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endParaRPr>
          </a:p>
          <a:p>
            <a:pPr indent="228600" algn="ctr" rtl="1"/>
            <a:br>
              <a:rPr lang="en-US" sz="4000" b="1" dirty="0">
                <a:cs typeface="PT Bold Heading" panose="02010400000000000000" pitchFamily="2" charset="-78"/>
              </a:rPr>
            </a:br>
            <a:r>
              <a:rPr lang="ar-IQ" sz="4400" b="1" dirty="0">
                <a:solidFill>
                  <a:srgbClr val="FF0000"/>
                </a:solidFill>
                <a:cs typeface="PT Bold Heading" panose="02010400000000000000" pitchFamily="2" charset="-78"/>
              </a:rPr>
              <a:t>3- </a:t>
            </a:r>
            <a:r>
              <a:rPr lang="ar-SA" sz="4400" b="1" u="sng" dirty="0">
                <a:solidFill>
                  <a:srgbClr val="FF0000"/>
                </a:solidFill>
                <a:cs typeface="PT Bold Heading" panose="02010400000000000000" pitchFamily="2" charset="-78"/>
              </a:rPr>
              <a:t>رد الفعل</a:t>
            </a:r>
            <a:r>
              <a:rPr lang="ar-SA" sz="4400" b="1" dirty="0">
                <a:solidFill>
                  <a:srgbClr val="FF0000"/>
                </a:solidFill>
                <a:cs typeface="PT Bold Heading" panose="02010400000000000000" pitchFamily="2" charset="-78"/>
              </a:rPr>
              <a:t> / </a:t>
            </a:r>
            <a:r>
              <a:rPr lang="ar-SA" sz="4400" b="1" dirty="0">
                <a:cs typeface="PT Bold Heading" panose="02010400000000000000" pitchFamily="2" charset="-78"/>
              </a:rPr>
              <a:t>هو ادراك سريع لفهم الواجب الحركي للقيام بتنفيذه أي قدرة اللاعب على الاستجابة لمثيرات المحيط والتي يتم استلامها من قبل الاعصاب الحسية الى قشرة الدماغ ثم ترسل الى اجزاء الجسم </a:t>
            </a:r>
            <a:r>
              <a:rPr lang="ar-IQ" sz="4400" dirty="0">
                <a:effectLst/>
                <a:latin typeface="Times New Roman" panose="02020603050405020304" pitchFamily="18" charset="0"/>
                <a:ea typeface="Times New Roman" panose="02020603050405020304" pitchFamily="18" charset="0"/>
                <a:cs typeface="PT Bold Heading" panose="02010400000000000000" pitchFamily="2" charset="-78"/>
              </a:rPr>
              <a:t>والعضلات عن طريق الاعصاب الحركية والاستجابة لهذا المثير ويتم بأسرع ما يمكن . </a:t>
            </a:r>
            <a:endParaRPr lang="en-US" sz="4400" dirty="0">
              <a:effectLst/>
              <a:latin typeface="Times New Roman" panose="02020603050405020304" pitchFamily="18" charset="0"/>
              <a:ea typeface="Times New Roman" panose="02020603050405020304" pitchFamily="18" charset="0"/>
              <a:cs typeface="PT Bold Heading" panose="02010400000000000000" pitchFamily="2" charset="-78"/>
            </a:endParaRPr>
          </a:p>
          <a:p>
            <a:pPr algn="ctr" rtl="1"/>
            <a:r>
              <a:rPr lang="ar-IQ" sz="4400" dirty="0">
                <a:effectLst/>
                <a:latin typeface="Times New Roman" panose="02020603050405020304" pitchFamily="18" charset="0"/>
                <a:ea typeface="Times New Roman" panose="02020603050405020304" pitchFamily="18" charset="0"/>
                <a:cs typeface="PT Bold Heading" panose="02010400000000000000" pitchFamily="2" charset="-78"/>
              </a:rPr>
              <a:t>وامثلة ذلك كثيرة ومنها قيام حارس المرمى عند تنفيذ لاعب ضربة جزاء بصد الكرة حيث سوف يقوم رد فعل نتيجة الفعل الذي قام به اللاعب الاّ وهو ضربة الكرة </a:t>
            </a:r>
            <a:r>
              <a:rPr lang="ar-IQ" sz="4400" dirty="0" err="1">
                <a:effectLst/>
                <a:latin typeface="Times New Roman" panose="02020603050405020304" pitchFamily="18" charset="0"/>
                <a:ea typeface="Times New Roman" panose="02020603050405020304" pitchFamily="18" charset="0"/>
                <a:cs typeface="PT Bold Heading" panose="02010400000000000000" pitchFamily="2" charset="-78"/>
              </a:rPr>
              <a:t>لاصابة</a:t>
            </a:r>
            <a:r>
              <a:rPr lang="ar-IQ" sz="4400" dirty="0">
                <a:effectLst/>
                <a:latin typeface="Times New Roman" panose="02020603050405020304" pitchFamily="18" charset="0"/>
                <a:ea typeface="Times New Roman" panose="02020603050405020304" pitchFamily="18" charset="0"/>
                <a:cs typeface="PT Bold Heading" panose="02010400000000000000" pitchFamily="2" charset="-78"/>
              </a:rPr>
              <a:t> الهدف .</a:t>
            </a:r>
            <a:endParaRPr lang="en-US" sz="4400" dirty="0">
              <a:effectLst/>
              <a:latin typeface="Times New Roman" panose="02020603050405020304" pitchFamily="18" charset="0"/>
              <a:ea typeface="Times New Roman" panose="02020603050405020304" pitchFamily="18" charset="0"/>
              <a:cs typeface="PT Bold Heading" panose="02010400000000000000" pitchFamily="2" charset="-78"/>
            </a:endParaRPr>
          </a:p>
          <a:p>
            <a:pPr algn="ctr"/>
            <a:endParaRPr lang="ar-IQ" sz="4000" dirty="0">
              <a:cs typeface="PT Bold Heading" panose="02010400000000000000" pitchFamily="2" charset="-78"/>
            </a:endParaRPr>
          </a:p>
        </p:txBody>
      </p:sp>
    </p:spTree>
    <p:extLst>
      <p:ext uri="{BB962C8B-B14F-4D97-AF65-F5344CB8AC3E}">
        <p14:creationId xmlns:p14="http://schemas.microsoft.com/office/powerpoint/2010/main" val="3005003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9050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182492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ماهي العمليات العقلية </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4832092"/>
            </a:xfrm>
            <a:prstGeom prst="rect">
              <a:avLst/>
            </a:prstGeom>
          </p:spPr>
          <p:txBody>
            <a:bodyPr wrap="square">
              <a:spAutoFit/>
            </a:bodyPr>
            <a:lstStyle/>
            <a:p>
              <a:pPr marL="168275" indent="-168275" algn="justLow" rtl="1">
                <a:buFont typeface="Arial" pitchFamily="34" charset="0"/>
                <a:buChar char="•"/>
              </a:pPr>
              <a:r>
                <a:rPr lang="ar-IQ" sz="4400" b="1" dirty="0"/>
                <a:t> ان يعرف  الطالب ما هو مفهوم العمليات العقلية</a:t>
              </a:r>
            </a:p>
            <a:p>
              <a:pPr marL="168275" indent="-168275" algn="justLow" rtl="1">
                <a:buFont typeface="Arial" pitchFamily="34" charset="0"/>
                <a:buChar char="•"/>
              </a:pPr>
              <a:r>
                <a:rPr lang="ar-IQ" sz="4400" b="1" dirty="0"/>
                <a:t>ان يفهم الطالب ماهي اقسام العمليات العقلية </a:t>
              </a:r>
            </a:p>
            <a:p>
              <a:pPr marL="168275" indent="-168275" algn="justLow" rtl="1">
                <a:buFont typeface="Arial" pitchFamily="34" charset="0"/>
                <a:buChar char="•"/>
              </a:pPr>
              <a:r>
                <a:rPr lang="ar-IQ" sz="4400" b="1" dirty="0"/>
                <a:t>ان يعدد العمليات العقلية التي تتعلق بالفعل الحركي </a:t>
              </a:r>
            </a:p>
            <a:p>
              <a:pPr marL="168275" indent="-168275" algn="justLow" rtl="1">
                <a:buFont typeface="Arial" pitchFamily="34" charset="0"/>
                <a:buChar char="•"/>
              </a:pPr>
              <a:r>
                <a:rPr lang="ar-IQ" sz="4400" b="1" dirty="0"/>
                <a:t> ان يحلل الطالب ما هي مظاهر الانتباه</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0246329" y="1973427"/>
            <a:ext cx="6580105"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a:t>
            </a:r>
            <a:r>
              <a:rPr lang="ar-IQ" sz="7200" b="1" dirty="0">
                <a:solidFill>
                  <a:prstClr val="black"/>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هو مفهوم العمليات العقلية</a:t>
            </a:r>
            <a:endParaRPr lang="en-US" sz="7200" dirty="0">
              <a:cs typeface="PT Bold Heading" panose="02010400000000000000" pitchFamily="2" charset="-78"/>
            </a:endParaRPr>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extLst>
      <p:ext uri="{BB962C8B-B14F-4D97-AF65-F5344CB8AC3E}">
        <p14:creationId xmlns:p14="http://schemas.microsoft.com/office/powerpoint/2010/main" val="207896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مستطيل 10">
            <a:extLst>
              <a:ext uri="{FF2B5EF4-FFF2-40B4-BE49-F238E27FC236}">
                <a16:creationId xmlns:a16="http://schemas.microsoft.com/office/drawing/2014/main" id="{C1AAED10-BCDB-4296-AA9D-B4D602A6D1F7}"/>
              </a:ext>
            </a:extLst>
          </p:cNvPr>
          <p:cNvSpPr/>
          <p:nvPr/>
        </p:nvSpPr>
        <p:spPr>
          <a:xfrm>
            <a:off x="0" y="-101069"/>
            <a:ext cx="18287999" cy="9206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rtl="1"/>
            <a:r>
              <a:rPr lang="ar-IQ" sz="5400" b="1" dirty="0">
                <a:solidFill>
                  <a:srgbClr val="FF0000"/>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العمليات العقلية : </a:t>
            </a:r>
            <a:r>
              <a:rPr lang="ar-IQ" sz="4000" b="1" dirty="0">
                <a:solidFill>
                  <a:srgbClr val="00B050"/>
                </a:solidFill>
                <a:effectLst/>
                <a:latin typeface="Times New Roman" panose="02020603050405020304" pitchFamily="18" charset="0"/>
                <a:ea typeface="Times New Roman" panose="02020603050405020304" pitchFamily="18" charset="0"/>
                <a:cs typeface="PT Bold Heading" panose="02010400000000000000" pitchFamily="2" charset="-78"/>
              </a:rPr>
              <a:t>هي عمليات فسيولوجية عقلية تحدث في الدماغ وتتعامل مع المحيط حيث تسهم في عملية التعلم اذ لا يمكن القيام بأي نشاط حركي او معرفي الا عن طريق العمليات العقلية  . </a:t>
            </a:r>
          </a:p>
          <a:p>
            <a:pPr algn="just" rtl="1"/>
            <a:r>
              <a:rPr lang="ar-IQ" sz="4000" dirty="0">
                <a:effectLst/>
                <a:latin typeface="Times New Roman" panose="02020603050405020304" pitchFamily="18" charset="0"/>
                <a:ea typeface="Times New Roman" panose="02020603050405020304" pitchFamily="18" charset="0"/>
                <a:cs typeface="PT Bold Heading" panose="02010400000000000000" pitchFamily="2" charset="-78"/>
              </a:rPr>
              <a:t>ان للجهازين العصبي والعضلي الدور المهم في هذه العملية اذ ان الجهاز العصبي هو الجهاز الذي يتحكم في حركات الانسان بالكامل وان عملية تعلم اداء المهارات الحركية لا يمكن ان تتم الا عن عمل الجهاز العصبي , ويتم استلام المثيرات عن طريق المستقبلات الحسية والسمعية والبصرية  وبعد تحليلها وتفسيرها  يتم بإعطائه الاوامر عن طريق الاعصاب  الى العضلات </a:t>
            </a:r>
            <a:r>
              <a:rPr lang="ar-IQ" sz="4000" dirty="0" err="1">
                <a:effectLst/>
                <a:latin typeface="Times New Roman" panose="02020603050405020304" pitchFamily="18" charset="0"/>
                <a:ea typeface="Times New Roman" panose="02020603050405020304" pitchFamily="18" charset="0"/>
                <a:cs typeface="PT Bold Heading" panose="02010400000000000000" pitchFamily="2" charset="-78"/>
              </a:rPr>
              <a:t>لاداء</a:t>
            </a:r>
            <a:r>
              <a:rPr lang="ar-IQ" sz="4000" dirty="0">
                <a:effectLst/>
                <a:latin typeface="Times New Roman" panose="02020603050405020304" pitchFamily="18" charset="0"/>
                <a:ea typeface="Times New Roman" panose="02020603050405020304" pitchFamily="18" charset="0"/>
                <a:cs typeface="PT Bold Heading" panose="02010400000000000000" pitchFamily="2" charset="-78"/>
              </a:rPr>
              <a:t> الواجب الحركي ( المهارة ) .</a:t>
            </a:r>
          </a:p>
          <a:p>
            <a:pPr algn="just" rtl="1"/>
            <a:r>
              <a:rPr lang="ar-IQ" sz="4000" dirty="0">
                <a:latin typeface="Times New Roman" panose="02020603050405020304" pitchFamily="18" charset="0"/>
                <a:ea typeface="Times New Roman" panose="02020603050405020304" pitchFamily="18" charset="0"/>
                <a:cs typeface="PT Bold Heading" panose="02010400000000000000" pitchFamily="2" charset="-78"/>
              </a:rPr>
              <a:t>او هي </a:t>
            </a:r>
            <a:r>
              <a:rPr lang="ar-IQ" sz="4000" dirty="0">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الاحداث التي تدور داخل الدماغ منذ لحظة دخول المثير الى لحظة اتخاذ القرار </a:t>
            </a:r>
            <a:r>
              <a:rPr lang="ar-IQ" sz="4000" dirty="0" err="1">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بالاجابة</a:t>
            </a:r>
            <a:r>
              <a:rPr lang="ar-IQ" sz="4000" dirty="0">
                <a:solidFill>
                  <a:srgbClr val="FF0000"/>
                </a:solidFill>
                <a:latin typeface="Times New Roman" panose="02020603050405020304" pitchFamily="18" charset="0"/>
                <a:ea typeface="Times New Roman" panose="02020603050405020304" pitchFamily="18" charset="0"/>
                <a:cs typeface="PT Bold Heading" panose="02010400000000000000" pitchFamily="2" charset="-78"/>
              </a:rPr>
              <a:t> عن ذلك بالمثير </a:t>
            </a:r>
            <a:endParaRPr lang="ar-IQ" sz="4000" dirty="0">
              <a:effectLst/>
              <a:latin typeface="Times New Roman" panose="02020603050405020304" pitchFamily="18" charset="0"/>
              <a:ea typeface="Times New Roman" panose="02020603050405020304" pitchFamily="18" charset="0"/>
              <a:cs typeface="PT Bold Heading" panose="02010400000000000000" pitchFamily="2" charset="-78"/>
            </a:endParaRPr>
          </a:p>
          <a:p>
            <a:pPr algn="just" rtl="1"/>
            <a:r>
              <a:rPr lang="ar-IQ" sz="4000" dirty="0">
                <a:effectLst/>
                <a:latin typeface="Times New Roman" panose="02020603050405020304" pitchFamily="18" charset="0"/>
                <a:ea typeface="Times New Roman" panose="02020603050405020304" pitchFamily="18" charset="0"/>
                <a:cs typeface="PT Bold Heading" panose="02010400000000000000" pitchFamily="2" charset="-78"/>
              </a:rPr>
              <a:t> </a:t>
            </a:r>
            <a:endParaRPr lang="en-US" sz="4000" dirty="0">
              <a:effectLst/>
              <a:latin typeface="Times New Roman" panose="02020603050405020304" pitchFamily="18" charset="0"/>
              <a:ea typeface="Times New Roman" panose="02020603050405020304" pitchFamily="18" charset="0"/>
              <a:cs typeface="PT Bold Heading" panose="02010400000000000000" pitchFamily="2" charset="-78"/>
            </a:endParaRPr>
          </a:p>
          <a:p>
            <a:pPr algn="r"/>
            <a:endParaRPr lang="en-US" sz="7200" dirty="0">
              <a:cs typeface="PT Bold Heading" panose="02010400000000000000" pitchFamily="2" charset="-78"/>
            </a:endParaRPr>
          </a:p>
          <a:p>
            <a:pPr algn="r"/>
            <a:endParaRPr lang="en-US" sz="7200" dirty="0">
              <a:cs typeface="PT Bold Heading" panose="02010400000000000000" pitchFamily="2" charset="-78"/>
            </a:endParaRPr>
          </a:p>
        </p:txBody>
      </p:sp>
    </p:spTree>
    <p:extLst>
      <p:ext uri="{BB962C8B-B14F-4D97-AF65-F5344CB8AC3E}">
        <p14:creationId xmlns:p14="http://schemas.microsoft.com/office/powerpoint/2010/main" val="2678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DEBA716B-FED6-4880-BE17-C67216323578}"/>
              </a:ext>
            </a:extLst>
          </p:cNvPr>
          <p:cNvSpPr txBox="1"/>
          <p:nvPr/>
        </p:nvSpPr>
        <p:spPr>
          <a:xfrm>
            <a:off x="2507474" y="38100"/>
            <a:ext cx="13646925" cy="1938992"/>
          </a:xfrm>
          <a:prstGeom prst="rect">
            <a:avLst/>
          </a:prstGeom>
          <a:noFill/>
        </p:spPr>
        <p:txBody>
          <a:bodyPr wrap="square">
            <a:spAutoFit/>
          </a:bodyPr>
          <a:lstStyle/>
          <a:p>
            <a:pPr algn="ctr" rtl="1"/>
            <a:r>
              <a:rPr lang="ar-IQ" sz="6000" dirty="0">
                <a:latin typeface="Times New Roman" panose="02020603050405020304" pitchFamily="18" charset="0"/>
                <a:ea typeface="Times New Roman" panose="02020603050405020304" pitchFamily="18" charset="0"/>
                <a:cs typeface="PT Bold Heading" panose="02010400000000000000" pitchFamily="2" charset="-78"/>
              </a:rPr>
              <a:t>تقسم العمليات العقلية في علم الحركة تقسم الى قسمين : </a:t>
            </a:r>
            <a:endParaRPr lang="en-US" sz="5400" dirty="0">
              <a:effectLst/>
              <a:latin typeface="Times New Roman" panose="02020603050405020304" pitchFamily="18" charset="0"/>
              <a:ea typeface="Times New Roman" panose="02020603050405020304" pitchFamily="18" charset="0"/>
              <a:cs typeface="PT Bold Heading" panose="02010400000000000000" pitchFamily="2" charset="-78"/>
            </a:endParaRPr>
          </a:p>
        </p:txBody>
      </p:sp>
      <p:graphicFrame>
        <p:nvGraphicFramePr>
          <p:cNvPr id="13" name="رسم تخطيطي 12">
            <a:extLst>
              <a:ext uri="{FF2B5EF4-FFF2-40B4-BE49-F238E27FC236}">
                <a16:creationId xmlns:a16="http://schemas.microsoft.com/office/drawing/2014/main" id="{03566BDC-5404-4298-955B-B36B65C4C02D}"/>
              </a:ext>
            </a:extLst>
          </p:cNvPr>
          <p:cNvGraphicFramePr/>
          <p:nvPr>
            <p:extLst>
              <p:ext uri="{D42A27DB-BD31-4B8C-83A1-F6EECF244321}">
                <p14:modId xmlns:p14="http://schemas.microsoft.com/office/powerpoint/2010/main" val="1351870349"/>
              </p:ext>
            </p:extLst>
          </p:nvPr>
        </p:nvGraphicFramePr>
        <p:xfrm>
          <a:off x="11353800" y="3470433"/>
          <a:ext cx="6934200" cy="6473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رسم تخطيطي 15">
            <a:extLst>
              <a:ext uri="{FF2B5EF4-FFF2-40B4-BE49-F238E27FC236}">
                <a16:creationId xmlns:a16="http://schemas.microsoft.com/office/drawing/2014/main" id="{05F65F16-E105-4381-8850-F8564545D747}"/>
              </a:ext>
            </a:extLst>
          </p:cNvPr>
          <p:cNvGraphicFramePr/>
          <p:nvPr>
            <p:extLst>
              <p:ext uri="{D42A27DB-BD31-4B8C-83A1-F6EECF244321}">
                <p14:modId xmlns:p14="http://schemas.microsoft.com/office/powerpoint/2010/main" val="1015283804"/>
              </p:ext>
            </p:extLst>
          </p:nvPr>
        </p:nvGraphicFramePr>
        <p:xfrm>
          <a:off x="0" y="3380987"/>
          <a:ext cx="7391400" cy="6473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 name="صورة 16">
            <a:extLst>
              <a:ext uri="{FF2B5EF4-FFF2-40B4-BE49-F238E27FC236}">
                <a16:creationId xmlns:a16="http://schemas.microsoft.com/office/drawing/2014/main" id="{78BD3C24-5C0F-4269-ACEE-4F3BE07094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34200" y="3470432"/>
            <a:ext cx="4419600" cy="6473667"/>
          </a:xfrm>
          <a:prstGeom prst="rect">
            <a:avLst/>
          </a:prstGeom>
        </p:spPr>
      </p:pic>
    </p:spTree>
    <p:extLst>
      <p:ext uri="{BB962C8B-B14F-4D97-AF65-F5344CB8AC3E}">
        <p14:creationId xmlns:p14="http://schemas.microsoft.com/office/powerpoint/2010/main" val="347216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عنوان 1">
            <a:extLst>
              <a:ext uri="{FF2B5EF4-FFF2-40B4-BE49-F238E27FC236}">
                <a16:creationId xmlns:a16="http://schemas.microsoft.com/office/drawing/2014/main" id="{AFEB2867-2C75-4C5B-8A0E-0B170DE781CD}"/>
              </a:ext>
            </a:extLst>
          </p:cNvPr>
          <p:cNvSpPr txBox="1">
            <a:spLocks/>
          </p:cNvSpPr>
          <p:nvPr/>
        </p:nvSpPr>
        <p:spPr>
          <a:xfrm>
            <a:off x="0" y="42078"/>
            <a:ext cx="18288000" cy="9921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solidFill>
                  <a:srgbClr val="FF0000"/>
                </a:solidFill>
                <a:cs typeface="PT Bold Heading" panose="02010400000000000000" pitchFamily="2" charset="-78"/>
              </a:rPr>
              <a:t>وتقسم العمليات العقلية الى:-</a:t>
            </a:r>
            <a:br>
              <a:rPr lang="en-US" sz="4800" b="1" dirty="0">
                <a:solidFill>
                  <a:srgbClr val="FF0000"/>
                </a:solidFill>
                <a:cs typeface="PT Bold Heading" panose="02010400000000000000" pitchFamily="2" charset="-78"/>
              </a:rPr>
            </a:br>
            <a:r>
              <a:rPr lang="ar-SA" sz="4800" b="1" u="sng" dirty="0">
                <a:solidFill>
                  <a:srgbClr val="FF0000"/>
                </a:solidFill>
                <a:cs typeface="PT Bold Heading" panose="02010400000000000000" pitchFamily="2" charset="-78"/>
              </a:rPr>
              <a:t> العمليات العقلية المتعلقة بالفعل الحركي:</a:t>
            </a:r>
            <a:br>
              <a:rPr lang="en-US" sz="4800" b="1" dirty="0"/>
            </a:br>
            <a:r>
              <a:rPr lang="ar-SA" sz="4800" b="1" u="sng" dirty="0">
                <a:solidFill>
                  <a:srgbClr val="FF0000"/>
                </a:solidFill>
                <a:cs typeface="PT Bold Heading" panose="02010400000000000000" pitchFamily="2" charset="-78"/>
              </a:rPr>
              <a:t>الانتباه </a:t>
            </a:r>
            <a:r>
              <a:rPr lang="ar-SA" sz="4800" b="1" dirty="0">
                <a:solidFill>
                  <a:srgbClr val="FF0000"/>
                </a:solidFill>
                <a:cs typeface="PT Bold Heading" panose="02010400000000000000" pitchFamily="2" charset="-78"/>
              </a:rPr>
              <a:t>/ </a:t>
            </a:r>
            <a:r>
              <a:rPr lang="ar-SA" sz="4800" b="1" dirty="0"/>
              <a:t>عملية يقوم بها الفرد باختيار مثيرات محددة وتركيزه على هذه المنبهات التي يواجهها في حياته ,لان الفرد في العادة لا يستطيع الانتباه الى كل المثيرات التي يواجهها في حياته لكثرتها في البيئة فهنالك المثيرات البصرية والسمعية واللمسية والشمية والذوقية التي تصدر من البيئة وحتى الانسان نفسه فهو يختار منها ما يهمه معرفته او عمله او التفكير فيه وما يشبع حاجاته , فالفرد في العادة لا يتم لديه الاختيار الا بعد ان يكون مستعدا ومتهيئا لملاحظة شيء دون اخر والتفكير فيه فالمعلم عندما يقول لتلاميذه انتبهوا انما يطلب منهم ان يستعدوا لإدراك ما يقول او </a:t>
            </a:r>
            <a:r>
              <a:rPr lang="ar-SA" sz="4800" b="1" u="sng" dirty="0">
                <a:solidFill>
                  <a:srgbClr val="FF0000"/>
                </a:solidFill>
              </a:rPr>
              <a:t>يفعل فالانتباه هو استعداد وتهيئة الذهن لفترة من الزمن نحو نشاط او موقف معين</a:t>
            </a:r>
            <a:r>
              <a:rPr lang="ar-SA" sz="4800" b="1" dirty="0"/>
              <a:t> , اذ ان الأشياء والمواقف حين ينتبه لها الإنسان تصبح أوضح في شعور ذلك الانسان, والانتباه في المجال الحركي هو معرفة الشخص ما يحدث وبالتالي قدرته على اداء هذا النشاط بصورة جيدة فالانتباه مرتبط بحاسة البصر وحاسة السمع</a:t>
            </a:r>
            <a:endParaRPr lang="ar-IQ" sz="4800" b="1" dirty="0"/>
          </a:p>
        </p:txBody>
      </p:sp>
    </p:spTree>
    <p:extLst>
      <p:ext uri="{BB962C8B-B14F-4D97-AF65-F5344CB8AC3E}">
        <p14:creationId xmlns:p14="http://schemas.microsoft.com/office/powerpoint/2010/main" val="357564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2" name="مربع نص 11">
            <a:extLst>
              <a:ext uri="{FF2B5EF4-FFF2-40B4-BE49-F238E27FC236}">
                <a16:creationId xmlns:a16="http://schemas.microsoft.com/office/drawing/2014/main" id="{B0423FE1-49C0-4FF4-AFE4-8A17A9FE5994}"/>
              </a:ext>
            </a:extLst>
          </p:cNvPr>
          <p:cNvSpPr txBox="1"/>
          <p:nvPr/>
        </p:nvSpPr>
        <p:spPr>
          <a:xfrm>
            <a:off x="0" y="37862"/>
            <a:ext cx="18288000" cy="4524315"/>
          </a:xfrm>
          <a:prstGeom prst="rect">
            <a:avLst/>
          </a:prstGeom>
          <a:noFill/>
        </p:spPr>
        <p:txBody>
          <a:bodyPr wrap="square">
            <a:spAutoFit/>
          </a:bodyPr>
          <a:lstStyle/>
          <a:p>
            <a:pPr lvl="0" algn="just" rtl="1">
              <a:tabLst>
                <a:tab pos="514350" algn="l"/>
              </a:tabLst>
            </a:pPr>
            <a:r>
              <a:rPr lang="ar-IQ" sz="3600" b="1"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rPr>
              <a:t>الانتباه :-</a:t>
            </a:r>
            <a:r>
              <a:rPr lang="ar-IQ" sz="3600"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rPr>
              <a:t> </a:t>
            </a:r>
            <a:r>
              <a:rPr lang="ar-IQ" sz="3600" dirty="0">
                <a:effectLst/>
                <a:latin typeface="Times New Roman" panose="02020603050405020304" pitchFamily="18" charset="0"/>
                <a:ea typeface="Times New Roman" panose="02020603050405020304" pitchFamily="18" charset="0"/>
                <a:cs typeface="PT Bold Heading" panose="02010400000000000000" pitchFamily="2" charset="-78"/>
              </a:rPr>
              <a:t>يعرف الانتباه في المجال الرياضي على انه ( الاستعداد لتهيئة الذهن لفترة من الزمن ) ويكون الانتباه مربوط بحاستين الاولى تسمى بحاسة النظر والثانية حاسة السمع وانهما مهمتان جداً في جميع الحركات</a:t>
            </a:r>
            <a:r>
              <a:rPr lang="ar-IQ" sz="3600" baseline="30000" dirty="0">
                <a:effectLst/>
                <a:latin typeface="Times New Roman" panose="02020603050405020304" pitchFamily="18" charset="0"/>
                <a:ea typeface="Times New Roman" panose="02020603050405020304" pitchFamily="18" charset="0"/>
                <a:cs typeface="PT Bold Heading" panose="02010400000000000000" pitchFamily="2" charset="-78"/>
              </a:rPr>
              <a:t> </a:t>
            </a:r>
            <a:r>
              <a:rPr lang="ar-IQ" sz="3600" dirty="0">
                <a:effectLst/>
                <a:latin typeface="Times New Roman" panose="02020603050405020304" pitchFamily="18" charset="0"/>
                <a:ea typeface="Times New Roman" panose="02020603050405020304" pitchFamily="18" charset="0"/>
                <a:cs typeface="PT Bold Heading" panose="02010400000000000000" pitchFamily="2" charset="-78"/>
              </a:rPr>
              <a:t> .   </a:t>
            </a:r>
            <a:endParaRPr lang="en-US" sz="3200" dirty="0">
              <a:effectLst/>
              <a:latin typeface="Times New Roman" panose="02020603050405020304" pitchFamily="18" charset="0"/>
              <a:ea typeface="Times New Roman" panose="02020603050405020304" pitchFamily="18" charset="0"/>
              <a:cs typeface="PT Bold Heading" panose="02010400000000000000" pitchFamily="2" charset="-78"/>
            </a:endParaRPr>
          </a:p>
          <a:p>
            <a:pPr indent="228600" algn="just" rtl="1"/>
            <a:r>
              <a:rPr lang="ar-IQ" sz="3600"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rPr>
              <a:t>ومن امثلة الانتباه لاعب كرة السلة عندما يقوم بالطبطبة بالكرة يركز كل انتباهه نحو الخصم وكذلك الكرة فهو يتكيف اوتوماتيكياً من خلال </a:t>
            </a:r>
            <a:r>
              <a:rPr lang="ar-IQ" sz="3600" dirty="0" err="1">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rPr>
              <a:t>تجاربة</a:t>
            </a:r>
            <a:r>
              <a:rPr lang="ar-IQ" sz="3600"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rPr>
              <a:t> السابقة عن طريق النظر السمع لينتبه الى الخصم اولاً والى زميلة ثانياً . </a:t>
            </a:r>
            <a:endParaRPr lang="en-US" sz="3200" dirty="0">
              <a:solidFill>
                <a:srgbClr val="FF0000"/>
              </a:solidFill>
              <a:effectLst/>
              <a:latin typeface="Times New Roman" panose="02020603050405020304" pitchFamily="18" charset="0"/>
              <a:ea typeface="Times New Roman" panose="02020603050405020304" pitchFamily="18" charset="0"/>
              <a:cs typeface="PT Bold Heading" panose="02010400000000000000" pitchFamily="2" charset="-78"/>
            </a:endParaRPr>
          </a:p>
          <a:p>
            <a:pPr algn="just" rtl="1"/>
            <a:r>
              <a:rPr lang="ar-IQ" sz="3600" dirty="0">
                <a:effectLst/>
                <a:latin typeface="Times New Roman" panose="02020603050405020304" pitchFamily="18" charset="0"/>
                <a:ea typeface="Times New Roman" panose="02020603050405020304" pitchFamily="18" charset="0"/>
                <a:cs typeface="PT Bold Heading" panose="02010400000000000000" pitchFamily="2" charset="-78"/>
              </a:rPr>
              <a:t>ان الانتباه يسبق الاداء وهو ينمو بنمو العمر اذ ان قدرة الطفل على الانتباه وتركيز الانتباه ضعيفة ولكنها تنمو بتقدم العمر . </a:t>
            </a:r>
            <a:endParaRPr lang="en-US" sz="3200" dirty="0">
              <a:effectLst/>
              <a:latin typeface="Times New Roman" panose="02020603050405020304" pitchFamily="18" charset="0"/>
              <a:ea typeface="Times New Roman" panose="02020603050405020304" pitchFamily="18" charset="0"/>
              <a:cs typeface="PT Bold Heading" panose="02010400000000000000" pitchFamily="2" charset="-78"/>
            </a:endParaRPr>
          </a:p>
        </p:txBody>
      </p:sp>
      <p:pic>
        <p:nvPicPr>
          <p:cNvPr id="10" name="صورة 9">
            <a:extLst>
              <a:ext uri="{FF2B5EF4-FFF2-40B4-BE49-F238E27FC236}">
                <a16:creationId xmlns:a16="http://schemas.microsoft.com/office/drawing/2014/main" id="{D10902D6-0ED5-4094-9F3E-1FD4F7ED5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8580"/>
            <a:ext cx="6019800" cy="5264570"/>
          </a:xfrm>
          <a:prstGeom prst="rect">
            <a:avLst/>
          </a:prstGeom>
        </p:spPr>
      </p:pic>
      <p:pic>
        <p:nvPicPr>
          <p:cNvPr id="13" name="صورة 12">
            <a:extLst>
              <a:ext uri="{FF2B5EF4-FFF2-40B4-BE49-F238E27FC236}">
                <a16:creationId xmlns:a16="http://schemas.microsoft.com/office/drawing/2014/main" id="{B533D4A5-33EB-4891-9C8A-992B01779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4236" y="4698581"/>
            <a:ext cx="6241473" cy="5264570"/>
          </a:xfrm>
          <a:prstGeom prst="rect">
            <a:avLst/>
          </a:prstGeom>
        </p:spPr>
      </p:pic>
      <p:pic>
        <p:nvPicPr>
          <p:cNvPr id="15" name="صورة 14">
            <a:extLst>
              <a:ext uri="{FF2B5EF4-FFF2-40B4-BE49-F238E27FC236}">
                <a16:creationId xmlns:a16="http://schemas.microsoft.com/office/drawing/2014/main" id="{1F7AD1F8-CC4D-432A-AB33-9FD7BFA64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686300"/>
            <a:ext cx="6054436" cy="5276850"/>
          </a:xfrm>
          <a:prstGeom prst="rect">
            <a:avLst/>
          </a:prstGeom>
        </p:spPr>
      </p:pic>
    </p:spTree>
    <p:extLst>
      <p:ext uri="{BB962C8B-B14F-4D97-AF65-F5344CB8AC3E}">
        <p14:creationId xmlns:p14="http://schemas.microsoft.com/office/powerpoint/2010/main" val="3797204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TotalTime>
  <Words>1309</Words>
  <Application>Microsoft Office PowerPoint</Application>
  <PresentationFormat>مخصص</PresentationFormat>
  <Paragraphs>60</Paragraphs>
  <Slides>15</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Calibri</vt:lpstr>
      <vt:lpstr>Arabic Typesetting</vt:lpstr>
      <vt:lpstr>Gill Sans MT</vt:lpstr>
      <vt:lpstr>Arial</vt:lpstr>
      <vt:lpstr>PT Bold Heading</vt:lpstr>
      <vt:lpstr>Traditional Arabic</vt:lpstr>
      <vt:lpstr>Times New Roman</vt:lpstr>
      <vt:lpstr>Poppins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131</cp:revision>
  <cp:lastPrinted>2024-07-06T11:47:09Z</cp:lastPrinted>
  <dcterms:created xsi:type="dcterms:W3CDTF">2006-08-16T00:00:00Z</dcterms:created>
  <dcterms:modified xsi:type="dcterms:W3CDTF">2024-12-23T17:04:24Z</dcterms:modified>
  <dc:identifier>DAGJc8CwBgc</dc:identifier>
</cp:coreProperties>
</file>